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320" r:id="rId6"/>
    <p:sldId id="330" r:id="rId7"/>
    <p:sldId id="261" r:id="rId8"/>
    <p:sldId id="331" r:id="rId9"/>
    <p:sldId id="262" r:id="rId10"/>
    <p:sldId id="263" r:id="rId11"/>
    <p:sldId id="333" r:id="rId12"/>
    <p:sldId id="332" r:id="rId13"/>
    <p:sldId id="334" r:id="rId14"/>
    <p:sldId id="335" r:id="rId15"/>
    <p:sldId id="336" r:id="rId16"/>
    <p:sldId id="337" r:id="rId17"/>
    <p:sldId id="339" r:id="rId18"/>
    <p:sldId id="338" r:id="rId19"/>
    <p:sldId id="340" r:id="rId20"/>
    <p:sldId id="341" r:id="rId21"/>
    <p:sldId id="342" r:id="rId22"/>
    <p:sldId id="343" r:id="rId23"/>
    <p:sldId id="344" r:id="rId24"/>
    <p:sldId id="345" r:id="rId25"/>
    <p:sldId id="264" r:id="rId26"/>
    <p:sldId id="265" r:id="rId27"/>
    <p:sldId id="266" r:id="rId28"/>
    <p:sldId id="267" r:id="rId29"/>
    <p:sldId id="268" r:id="rId30"/>
    <p:sldId id="346" r:id="rId31"/>
    <p:sldId id="348" r:id="rId32"/>
    <p:sldId id="347" r:id="rId33"/>
    <p:sldId id="349" r:id="rId34"/>
    <p:sldId id="350" r:id="rId35"/>
    <p:sldId id="351" r:id="rId36"/>
    <p:sldId id="352" r:id="rId37"/>
    <p:sldId id="366" r:id="rId38"/>
    <p:sldId id="378" r:id="rId39"/>
    <p:sldId id="379" r:id="rId40"/>
    <p:sldId id="353" r:id="rId41"/>
    <p:sldId id="376" r:id="rId42"/>
    <p:sldId id="354" r:id="rId43"/>
    <p:sldId id="355" r:id="rId44"/>
    <p:sldId id="356" r:id="rId45"/>
    <p:sldId id="357" r:id="rId46"/>
    <p:sldId id="377" r:id="rId47"/>
    <p:sldId id="358" r:id="rId48"/>
    <p:sldId id="359" r:id="rId49"/>
    <p:sldId id="365" r:id="rId50"/>
    <p:sldId id="360" r:id="rId51"/>
    <p:sldId id="367" r:id="rId52"/>
    <p:sldId id="368" r:id="rId53"/>
    <p:sldId id="369" r:id="rId54"/>
    <p:sldId id="361" r:id="rId55"/>
    <p:sldId id="362" r:id="rId56"/>
    <p:sldId id="363" r:id="rId57"/>
    <p:sldId id="364" r:id="rId58"/>
    <p:sldId id="327" r:id="rId59"/>
    <p:sldId id="328" r:id="rId60"/>
    <p:sldId id="370" r:id="rId61"/>
    <p:sldId id="371" r:id="rId62"/>
    <p:sldId id="372" r:id="rId63"/>
    <p:sldId id="373" r:id="rId64"/>
    <p:sldId id="374" r:id="rId65"/>
    <p:sldId id="375" r:id="rId66"/>
    <p:sldId id="269" r:id="rId67"/>
    <p:sldId id="270" r:id="rId68"/>
    <p:sldId id="271" r:id="rId69"/>
    <p:sldId id="272" r:id="rId70"/>
    <p:sldId id="273" r:id="rId71"/>
    <p:sldId id="382" r:id="rId72"/>
    <p:sldId id="383" r:id="rId73"/>
    <p:sldId id="384" r:id="rId74"/>
    <p:sldId id="385" r:id="rId75"/>
    <p:sldId id="386" r:id="rId76"/>
    <p:sldId id="387" r:id="rId77"/>
    <p:sldId id="388" r:id="rId78"/>
    <p:sldId id="389" r:id="rId79"/>
    <p:sldId id="390" r:id="rId80"/>
    <p:sldId id="391" r:id="rId81"/>
    <p:sldId id="392" r:id="rId82"/>
    <p:sldId id="380" r:id="rId83"/>
    <p:sldId id="381" r:id="rId84"/>
    <p:sldId id="274" r:id="rId85"/>
    <p:sldId id="275" r:id="rId86"/>
    <p:sldId id="277" r:id="rId87"/>
    <p:sldId id="393" r:id="rId88"/>
    <p:sldId id="276" r:id="rId89"/>
    <p:sldId id="395" r:id="rId90"/>
    <p:sldId id="394" r:id="rId91"/>
    <p:sldId id="278" r:id="rId92"/>
    <p:sldId id="279" r:id="rId93"/>
    <p:sldId id="280" r:id="rId94"/>
    <p:sldId id="281" r:id="rId95"/>
    <p:sldId id="396" r:id="rId96"/>
    <p:sldId id="397" r:id="rId97"/>
    <p:sldId id="282" r:id="rId98"/>
    <p:sldId id="398" r:id="rId99"/>
    <p:sldId id="399" r:id="rId100"/>
    <p:sldId id="400" r:id="rId101"/>
    <p:sldId id="401" r:id="rId102"/>
    <p:sldId id="402" r:id="rId103"/>
    <p:sldId id="403" r:id="rId104"/>
    <p:sldId id="404" r:id="rId105"/>
    <p:sldId id="298" r:id="rId106"/>
    <p:sldId id="405" r:id="rId107"/>
    <p:sldId id="283" r:id="rId108"/>
    <p:sldId id="284" r:id="rId109"/>
    <p:sldId id="285" r:id="rId110"/>
    <p:sldId id="286" r:id="rId111"/>
    <p:sldId id="287" r:id="rId112"/>
    <p:sldId id="288" r:id="rId113"/>
    <p:sldId id="289" r:id="rId114"/>
    <p:sldId id="290" r:id="rId115"/>
    <p:sldId id="291" r:id="rId116"/>
    <p:sldId id="292" r:id="rId117"/>
    <p:sldId id="293" r:id="rId118"/>
    <p:sldId id="294" r:id="rId119"/>
    <p:sldId id="295" r:id="rId120"/>
    <p:sldId id="296" r:id="rId121"/>
    <p:sldId id="297" r:id="rId122"/>
    <p:sldId id="302" r:id="rId123"/>
    <p:sldId id="300" r:id="rId124"/>
    <p:sldId id="301" r:id="rId125"/>
    <p:sldId id="303" r:id="rId126"/>
    <p:sldId id="304" r:id="rId127"/>
    <p:sldId id="305" r:id="rId128"/>
    <p:sldId id="306" r:id="rId129"/>
    <p:sldId id="307" r:id="rId130"/>
    <p:sldId id="311" r:id="rId131"/>
    <p:sldId id="314" r:id="rId132"/>
    <p:sldId id="316" r:id="rId133"/>
    <p:sldId id="318" r:id="rId134"/>
    <p:sldId id="319" r:id="rId135"/>
    <p:sldId id="329" r:id="rId1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50D574B0-7B44-448C-A5A4-EAC0E37CA0DC}" type="slidenum">
              <a:rPr lang="en-US" smtClean="0"/>
              <a:pPr/>
              <a:t>‹#›</a:t>
            </a:fld>
            <a:endParaRPr lang="en-US"/>
          </a:p>
        </p:txBody>
      </p:sp>
      <p:sp>
        <p:nvSpPr>
          <p:cNvPr id="8" name="Date Placeholder 3"/>
          <p:cNvSpPr>
            <a:spLocks noGrp="1"/>
          </p:cNvSpPr>
          <p:nvPr>
            <p:ph type="dt" sz="half" idx="2"/>
          </p:nvPr>
        </p:nvSpPr>
        <p:spPr>
          <a:xfrm>
            <a:off x="-540568" y="6525344"/>
            <a:ext cx="5364088"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574B0-7B44-448C-A5A4-EAC0E37CA0D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574B0-7B44-448C-A5A4-EAC0E37CA0D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574B0-7B44-448C-A5A4-EAC0E37CA0DC}" type="slidenum">
              <a:rPr lang="en-US" smtClean="0"/>
              <a:pPr/>
              <a:t>‹#›</a:t>
            </a:fld>
            <a:endParaRPr lang="en-US"/>
          </a:p>
        </p:txBody>
      </p:sp>
      <p:graphicFrame>
        <p:nvGraphicFramePr>
          <p:cNvPr id="7" name="Content Placeholder 3">
            <a:extLst>
              <a:ext uri="{FF2B5EF4-FFF2-40B4-BE49-F238E27FC236}">
                <a16:creationId xmlns:a16="http://schemas.microsoft.com/office/drawing/2014/main" xmlns="" id="{6AD39DD8-B94A-45C7-B8B3-29A7271E1180}"/>
              </a:ext>
            </a:extLst>
          </p:cNvPr>
          <p:cNvGraphicFramePr>
            <a:graphicFrameLocks noGrp="1"/>
          </p:cNvGraphicFramePr>
          <p:nvPr userDrawn="1">
            <p:extLst>
              <p:ext uri="{D42A27DB-BD31-4B8C-83A1-F6EECF244321}">
                <p14:modId xmlns:p14="http://schemas.microsoft.com/office/powerpoint/2010/main" xmlns="" val="611209046"/>
              </p:ext>
            </p:extLst>
          </p:nvPr>
        </p:nvGraphicFramePr>
        <p:xfrm>
          <a:off x="467544" y="319054"/>
          <a:ext cx="7348320" cy="589666"/>
        </p:xfrm>
        <a:graphic>
          <a:graphicData uri="http://schemas.openxmlformats.org/drawingml/2006/table">
            <a:tbl>
              <a:tblPr>
                <a:effectLst>
                  <a:outerShdw blurRad="50800" dist="38100" dir="8100000" algn="tr" rotWithShape="0">
                    <a:prstClr val="black">
                      <a:alpha val="40000"/>
                    </a:prstClr>
                  </a:outerShdw>
                </a:effectLst>
              </a:tblPr>
              <a:tblGrid>
                <a:gridCol w="7348320">
                  <a:extLst>
                    <a:ext uri="{9D8B030D-6E8A-4147-A177-3AD203B41FA5}">
                      <a16:colId xmlns:a16="http://schemas.microsoft.com/office/drawing/2014/main" xmlns="" val="20000"/>
                    </a:ext>
                  </a:extLst>
                </a:gridCol>
              </a:tblGrid>
              <a:tr h="589666">
                <a:tc>
                  <a:txBody>
                    <a:bodyPr/>
                    <a:lstStyle/>
                    <a:p>
                      <a:pPr marL="0" marR="0" lvl="0" indent="0" algn="ctr" defTabSz="685800" rtl="0" eaLnBrk="1" fontAlgn="base" latinLnBrk="0" hangingPunct="1">
                        <a:lnSpc>
                          <a:spcPct val="115000"/>
                        </a:lnSpc>
                        <a:spcBef>
                          <a:spcPct val="0"/>
                        </a:spcBef>
                        <a:spcAft>
                          <a:spcPct val="0"/>
                        </a:spcAft>
                        <a:buClrTx/>
                        <a:buSzTx/>
                        <a:buFontTx/>
                        <a:buNone/>
                        <a:tabLst/>
                      </a:pPr>
                      <a:endParaRPr kumimoji="0" lang="en-US" altLang="en-US" sz="2400" b="1" i="0" u="none" strike="noStrike" cap="none" normalizeH="0" baseline="0" dirty="0">
                        <a:ln>
                          <a:noFill/>
                        </a:ln>
                        <a:solidFill>
                          <a:srgbClr val="FFFFFF"/>
                        </a:solidFill>
                        <a:effectLst/>
                        <a:latin typeface="+mj-lt"/>
                        <a:cs typeface="Times New Roman" pitchFamily="18" charset="0"/>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gradFill flip="none" rotWithShape="1">
                      <a:gsLst>
                        <a:gs pos="0">
                          <a:srgbClr val="203864"/>
                        </a:gs>
                        <a:gs pos="74000">
                          <a:srgbClr val="203864"/>
                        </a:gs>
                        <a:gs pos="83000">
                          <a:srgbClr val="203864"/>
                        </a:gs>
                        <a:gs pos="100000">
                          <a:schemeClr val="accent1">
                            <a:lumMod val="30000"/>
                            <a:lumOff val="70000"/>
                          </a:schemeClr>
                        </a:gs>
                      </a:gsLst>
                      <a:lin ang="0" scaled="1"/>
                      <a:tileRect/>
                    </a:gra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574B0-7B44-448C-A5A4-EAC0E37CA0D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D574B0-7B44-448C-A5A4-EAC0E37CA0D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D574B0-7B44-448C-A5A4-EAC0E37CA0D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D574B0-7B44-448C-A5A4-EAC0E37CA0D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D574B0-7B44-448C-A5A4-EAC0E37CA0D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D574B0-7B44-448C-A5A4-EAC0E37CA0D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8560" y="6525344"/>
            <a:ext cx="5364088" cy="365125"/>
          </a:xfrm>
          <a:prstGeom prst="rect">
            <a:avLst/>
          </a:prstGeom>
        </p:spPr>
        <p:txBody>
          <a:bodyPr/>
          <a:lstStyle/>
          <a:p>
            <a:fld id="{0C037BE6-70A0-4600-87F8-EB79909373DE}" type="datetimeFigureOut">
              <a:rPr lang="en-US" smtClean="0"/>
              <a:pPr/>
              <a:t>19-Oct-20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D574B0-7B44-448C-A5A4-EAC0E37CA0D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D574B0-7B44-448C-A5A4-EAC0E37CA0DC}" type="slidenum">
              <a:rPr lang="en-US" smtClean="0"/>
              <a:pPr/>
              <a:t>‹#›</a:t>
            </a:fld>
            <a:endParaRPr lang="en-US"/>
          </a:p>
        </p:txBody>
      </p:sp>
      <p:sp>
        <p:nvSpPr>
          <p:cNvPr id="7" name="Footer Placeholder 4"/>
          <p:cNvSpPr txBox="1">
            <a:spLocks/>
          </p:cNvSpPr>
          <p:nvPr/>
        </p:nvSpPr>
        <p:spPr>
          <a:xfrm>
            <a:off x="0" y="6525344"/>
            <a:ext cx="975657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tx1"/>
              </a:solidFill>
              <a:latin typeface="Times New Roman" pitchFamily="18" charset="0"/>
              <a:ea typeface="Verdana" pitchFamily="34" charset="0"/>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smtClean="0">
                <a:solidFill>
                  <a:schemeClr val="tx1"/>
                </a:solidFill>
                <a:latin typeface="Times New Roman" pitchFamily="18" charset="0"/>
                <a:ea typeface="Verdana" pitchFamily="34" charset="0"/>
                <a:cs typeface="Times New Roman" pitchFamily="18" charset="0"/>
              </a:rPr>
              <a:t>DEPARTMENT OF COMPUTER SCIENCE &amp; ENGINEERING </a:t>
            </a:r>
            <a:r>
              <a:rPr kumimoji="0" lang="en-US" sz="1000" b="1" i="0" u="none" strike="noStrike" kern="1200" cap="none" spc="0" normalizeH="0" baseline="0" noProof="0" dirty="0" smtClean="0">
                <a:ln>
                  <a:noFill/>
                </a:ln>
                <a:solidFill>
                  <a:schemeClr val="tx1"/>
                </a:solidFill>
                <a:effectLst/>
                <a:uLnTx/>
                <a:uFillTx/>
                <a:latin typeface="Cambria" pitchFamily="18" charset="0"/>
                <a:ea typeface="Cambria" pitchFamily="18" charset="0"/>
                <a:cs typeface="+mn-cs"/>
              </a:rPr>
              <a:t>                                 COMPUTER GRAPHICS AND IMAGE PROCESSING-1151CS113</a:t>
            </a:r>
            <a:endParaRPr kumimoji="0" lang="en-US" sz="1000" b="0" i="0" u="none" strike="noStrike" kern="1200" cap="none" spc="0" normalizeH="0" baseline="0" noProof="0" dirty="0" smtClean="0">
              <a:ln>
                <a:noFill/>
              </a:ln>
              <a:solidFill>
                <a:schemeClr val="tx1">
                  <a:tint val="75000"/>
                </a:schemeClr>
              </a:solidFill>
              <a:effectLst/>
              <a:uLnTx/>
              <a:uFillTx/>
              <a:latin typeface="Cambria" pitchFamily="18" charset="0"/>
              <a:ea typeface="Cambria"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7" descr="Vel tech-Logo.bmp"/>
          <p:cNvPicPr>
            <a:picLocks noChangeAspect="1"/>
          </p:cNvPicPr>
          <p:nvPr/>
        </p:nvPicPr>
        <p:blipFill>
          <a:blip r:embed="rId13" cstate="print"/>
          <a:stretch>
            <a:fillRect/>
          </a:stretch>
        </p:blipFill>
        <p:spPr>
          <a:xfrm>
            <a:off x="8028384" y="188640"/>
            <a:ext cx="900000" cy="900000"/>
          </a:xfrm>
          <a:prstGeom prst="roundRect">
            <a:avLst>
              <a:gd name="adj" fmla="val 8594"/>
            </a:avLst>
          </a:prstGeom>
          <a:solidFill>
            <a:srgbClr val="FFFFFF">
              <a:shade val="85000"/>
            </a:srgbClr>
          </a:solidFill>
          <a:ln w="76200">
            <a:solidFill>
              <a:schemeClr val="bg1"/>
            </a:solidFill>
          </a:ln>
          <a:effectLst>
            <a:reflection blurRad="12700" stA="38000" endPos="28000" dist="5000" dir="5400000" sy="-100000" algn="bl" rotWithShape="0"/>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gif"/><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VTU"/>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59832" y="548680"/>
            <a:ext cx="3420000" cy="1008112"/>
          </a:xfrm>
          <a:prstGeom prst="rect">
            <a:avLst/>
          </a:prstGeom>
          <a:noFill/>
          <a:ln>
            <a:noFill/>
          </a:ln>
        </p:spPr>
      </p:pic>
      <p:sp>
        <p:nvSpPr>
          <p:cNvPr id="4" name="Rectangle 3"/>
          <p:cNvSpPr/>
          <p:nvPr/>
        </p:nvSpPr>
        <p:spPr>
          <a:xfrm>
            <a:off x="1259632" y="1844824"/>
            <a:ext cx="7128792" cy="646331"/>
          </a:xfrm>
          <a:prstGeom prst="rect">
            <a:avLst/>
          </a:prstGeom>
          <a:solidFill>
            <a:srgbClr val="FFC000"/>
          </a:solidFill>
        </p:spPr>
        <p:txBody>
          <a:bodyPr wrap="square">
            <a:spAutoFit/>
          </a:bodyPr>
          <a:lstStyle/>
          <a:p>
            <a:pPr algn="ctr"/>
            <a:r>
              <a:rPr lang="en-US" b="1" dirty="0" smtClean="0">
                <a:latin typeface="Times New Roman" pitchFamily="18" charset="0"/>
                <a:ea typeface="Verdana" pitchFamily="34" charset="0"/>
                <a:cs typeface="Times New Roman" pitchFamily="18" charset="0"/>
              </a:rPr>
              <a:t>SCHOOL OF COMPUTING</a:t>
            </a:r>
          </a:p>
          <a:p>
            <a:pPr algn="ctr"/>
            <a:r>
              <a:rPr lang="en-US" b="1" dirty="0" smtClean="0">
                <a:latin typeface="Times New Roman" pitchFamily="18" charset="0"/>
                <a:ea typeface="Verdana" pitchFamily="34" charset="0"/>
                <a:cs typeface="Times New Roman" pitchFamily="18" charset="0"/>
              </a:rPr>
              <a:t>DEPARTMENT OF COMPUTER SCIENCE &amp; ENGINEERING</a:t>
            </a:r>
          </a:p>
        </p:txBody>
      </p:sp>
      <p:sp>
        <p:nvSpPr>
          <p:cNvPr id="5" name="TextBox 4"/>
          <p:cNvSpPr txBox="1"/>
          <p:nvPr/>
        </p:nvSpPr>
        <p:spPr>
          <a:xfrm>
            <a:off x="5796136" y="4725144"/>
            <a:ext cx="2758897" cy="1200329"/>
          </a:xfrm>
          <a:prstGeom prst="rect">
            <a:avLst/>
          </a:prstGeom>
          <a:noFill/>
        </p:spPr>
        <p:txBody>
          <a:bodyPr wrap="none" rtlCol="0">
            <a:spAutoFit/>
          </a:bodyPr>
          <a:lstStyle/>
          <a:p>
            <a:r>
              <a:rPr lang="en-IN" b="1" dirty="0" smtClean="0">
                <a:latin typeface="Times New Roman" pitchFamily="18" charset="0"/>
                <a:cs typeface="Times New Roman" pitchFamily="18" charset="0"/>
              </a:rPr>
              <a:t>PRESENTED BY</a:t>
            </a:r>
          </a:p>
          <a:p>
            <a:r>
              <a:rPr lang="en-IN" dirty="0" smtClean="0">
                <a:latin typeface="Times New Roman" pitchFamily="18" charset="0"/>
                <a:cs typeface="Times New Roman" pitchFamily="18" charset="0"/>
              </a:rPr>
              <a:t>RAGHAVENDRAN.S</a:t>
            </a:r>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r>
              <a:rPr lang="en-IN" dirty="0" smtClean="0">
                <a:latin typeface="Times New Roman" pitchFamily="18" charset="0"/>
                <a:cs typeface="Times New Roman" pitchFamily="18" charset="0"/>
              </a:rPr>
              <a:t>ASSISTANT PROFESSOR</a:t>
            </a:r>
          </a:p>
          <a:p>
            <a:r>
              <a:rPr lang="en-IN" dirty="0" smtClean="0">
                <a:latin typeface="Times New Roman" pitchFamily="18" charset="0"/>
                <a:cs typeface="Times New Roman" pitchFamily="18" charset="0"/>
              </a:rPr>
              <a:t>TTS1541</a:t>
            </a:r>
            <a:endParaRPr lang="en-US" dirty="0">
              <a:latin typeface="Times New Roman" pitchFamily="18" charset="0"/>
              <a:cs typeface="Times New Roman" pitchFamily="18" charset="0"/>
            </a:endParaRPr>
          </a:p>
        </p:txBody>
      </p:sp>
      <p:sp>
        <p:nvSpPr>
          <p:cNvPr id="6" name="Title 5"/>
          <p:cNvSpPr>
            <a:spLocks noGrp="1"/>
          </p:cNvSpPr>
          <p:nvPr>
            <p:ph type="ctrTitle"/>
          </p:nvPr>
        </p:nvSpPr>
        <p:spPr>
          <a:xfrm>
            <a:off x="714348" y="2643182"/>
            <a:ext cx="7772400" cy="1470025"/>
          </a:xfrm>
        </p:spPr>
        <p:txBody>
          <a:bodyPr>
            <a:normAutofit fontScale="90000"/>
          </a:bodyPr>
          <a:lstStyle/>
          <a:p>
            <a:r>
              <a:rPr lang="en-US" b="1" dirty="0" smtClean="0"/>
              <a:t/>
            </a:r>
            <a:br>
              <a:rPr lang="en-US" b="1" dirty="0" smtClean="0"/>
            </a:br>
            <a:r>
              <a:rPr lang="en-US" b="1" dirty="0" smtClean="0"/>
              <a:t/>
            </a:r>
            <a:br>
              <a:rPr lang="en-US" b="1" dirty="0" smtClean="0"/>
            </a:br>
            <a:r>
              <a:rPr lang="en-US" sz="2700" b="1" dirty="0" smtClean="0">
                <a:latin typeface="Times New Roman" pitchFamily="18" charset="0"/>
                <a:cs typeface="Times New Roman" pitchFamily="18" charset="0"/>
              </a:rPr>
              <a:t>1151CS113-COMPUTER GRAPHICS AND IMAGE </a:t>
            </a:r>
            <a:r>
              <a:rPr lang="en-US" sz="2700" b="1" dirty="0" smtClean="0">
                <a:latin typeface="Times New Roman" pitchFamily="18" charset="0"/>
                <a:cs typeface="Times New Roman" pitchFamily="18" charset="0"/>
              </a:rPr>
              <a:t>PROCESSING</a:t>
            </a:r>
            <a:br>
              <a:rPr lang="en-US" sz="2700" b="1" dirty="0" smtClean="0">
                <a:latin typeface="Times New Roman" pitchFamily="18" charset="0"/>
                <a:cs typeface="Times New Roman" pitchFamily="18" charset="0"/>
              </a:rPr>
            </a:br>
            <a:r>
              <a:rPr lang="en-US" sz="2700" b="1" dirty="0" smtClean="0">
                <a:latin typeface="Times New Roman" pitchFamily="18" charset="0"/>
                <a:cs typeface="Times New Roman" pitchFamily="18" charset="0"/>
              </a:rPr>
              <a:t/>
            </a:r>
            <a:br>
              <a:rPr lang="en-US" sz="27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UNIT II SHADING </a:t>
            </a:r>
            <a:br>
              <a:rPr lang="en-US" sz="2800" b="1" dirty="0" smtClean="0">
                <a:latin typeface="Times New Roman" pitchFamily="18" charset="0"/>
                <a:cs typeface="Times New Roman" pitchFamily="18" charset="0"/>
              </a:rPr>
            </a:br>
            <a:endParaRPr lang="en-US" sz="27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Orthographic Projection</a:t>
            </a:r>
            <a:r>
              <a:rPr lang="en-US" dirty="0"/>
              <a:t/>
            </a:r>
            <a:br>
              <a:rPr lang="en-US" dirty="0"/>
            </a:br>
            <a:endParaRPr lang="en-US" dirty="0"/>
          </a:p>
        </p:txBody>
      </p:sp>
      <p:sp>
        <p:nvSpPr>
          <p:cNvPr id="3" name="Content Placeholder 2"/>
          <p:cNvSpPr>
            <a:spLocks noGrp="1"/>
          </p:cNvSpPr>
          <p:nvPr>
            <p:ph idx="1"/>
          </p:nvPr>
        </p:nvSpPr>
        <p:spPr>
          <a:xfrm>
            <a:off x="457200" y="836712"/>
            <a:ext cx="8229600" cy="5112568"/>
          </a:xfrm>
        </p:spPr>
        <p:txBody>
          <a:bodyPr>
            <a:noAutofit/>
          </a:bodyPr>
          <a:lstStyle/>
          <a:p>
            <a:pPr algn="just">
              <a:lnSpc>
                <a:spcPct val="150000"/>
              </a:lnSpc>
            </a:pPr>
            <a:r>
              <a:rPr lang="en-US" sz="2000" dirty="0" smtClean="0">
                <a:latin typeface="Times New Roman" pitchFamily="18" charset="0"/>
                <a:cs typeface="Times New Roman" pitchFamily="18" charset="0"/>
              </a:rPr>
              <a:t>Orthographic projection  common method of representing three-dimensional objects, usually by two-dimensional drawings in each of which the object is viewed along parallel lines that are perpendicular to the plane of the drawing. </a:t>
            </a:r>
          </a:p>
          <a:p>
            <a:pPr algn="just">
              <a:lnSpc>
                <a:spcPct val="150000"/>
              </a:lnSpc>
              <a:buNone/>
            </a:pPr>
            <a:r>
              <a:rPr lang="en-US" sz="2000" dirty="0" smtClean="0">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For example, an orthographic projection of a house typically consists of a top view, or plan, and a front view and one side view (front and side elevations).</a:t>
            </a:r>
          </a:p>
          <a:p>
            <a:pPr algn="just">
              <a:lnSpc>
                <a:spcPct val="150000"/>
              </a:lnSpc>
            </a:pPr>
            <a:r>
              <a:rPr lang="en-US" sz="2000" dirty="0" smtClean="0">
                <a:latin typeface="Times New Roman" pitchFamily="18" charset="0"/>
                <a:cs typeface="Times New Roman" pitchFamily="18" charset="0"/>
              </a:rPr>
              <a:t>In </a:t>
            </a:r>
            <a:r>
              <a:rPr lang="en-US" sz="2000" dirty="0">
                <a:latin typeface="Times New Roman" pitchFamily="18" charset="0"/>
                <a:cs typeface="Times New Roman" pitchFamily="18" charset="0"/>
              </a:rPr>
              <a:t>orthographic projection </a:t>
            </a:r>
            <a:r>
              <a:rPr lang="en-US" sz="2000" dirty="0">
                <a:solidFill>
                  <a:srgbClr val="FF0000"/>
                </a:solidFill>
                <a:latin typeface="Times New Roman" pitchFamily="18" charset="0"/>
                <a:cs typeface="Times New Roman" pitchFamily="18" charset="0"/>
              </a:rPr>
              <a:t>the direction of projection is normal to the projection of the plane</a:t>
            </a:r>
            <a:r>
              <a:rPr lang="en-US" sz="2000" dirty="0">
                <a:latin typeface="Times New Roman" pitchFamily="18" charset="0"/>
                <a:cs typeface="Times New Roman" pitchFamily="18" charset="0"/>
              </a:rPr>
              <a:t>. There are three types of orthographic projections −</a:t>
            </a:r>
          </a:p>
          <a:p>
            <a:pPr lvl="3" algn="just">
              <a:lnSpc>
                <a:spcPct val="150000"/>
              </a:lnSpc>
              <a:buFont typeface="Wingdings" pitchFamily="2" charset="2"/>
              <a:buChar char="v"/>
            </a:pPr>
            <a:r>
              <a:rPr lang="en-US" dirty="0">
                <a:latin typeface="Times New Roman" pitchFamily="18" charset="0"/>
                <a:cs typeface="Times New Roman" pitchFamily="18" charset="0"/>
              </a:rPr>
              <a:t>Front Projection</a:t>
            </a:r>
          </a:p>
          <a:p>
            <a:pPr lvl="3" algn="just">
              <a:lnSpc>
                <a:spcPct val="150000"/>
              </a:lnSpc>
              <a:buFont typeface="Wingdings" pitchFamily="2" charset="2"/>
              <a:buChar char="v"/>
            </a:pPr>
            <a:r>
              <a:rPr lang="en-US" dirty="0">
                <a:latin typeface="Times New Roman" pitchFamily="18" charset="0"/>
                <a:cs typeface="Times New Roman" pitchFamily="18" charset="0"/>
              </a:rPr>
              <a:t>Top Projection</a:t>
            </a:r>
          </a:p>
          <a:p>
            <a:pPr lvl="3" algn="just">
              <a:lnSpc>
                <a:spcPct val="150000"/>
              </a:lnSpc>
              <a:buFont typeface="Wingdings" pitchFamily="2" charset="2"/>
              <a:buChar char="v"/>
            </a:pPr>
            <a:r>
              <a:rPr lang="en-US" dirty="0">
                <a:latin typeface="Times New Roman" pitchFamily="18" charset="0"/>
                <a:cs typeface="Times New Roman" pitchFamily="18" charset="0"/>
              </a:rPr>
              <a:t>Side Projection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4525963"/>
          </a:xfrm>
        </p:spPr>
        <p:txBody>
          <a:bodyPr/>
          <a:lstStyle/>
          <a:p>
            <a:pPr>
              <a:buNone/>
            </a:pPr>
            <a:r>
              <a:rPr lang="en-US" sz="2000" dirty="0" smtClean="0">
                <a:latin typeface="Times New Roman" pitchFamily="18" charset="0"/>
                <a:cs typeface="Times New Roman" pitchFamily="18" charset="0"/>
              </a:rPr>
              <a:t>The illumination equation combined with diffuse reflection is:</a:t>
            </a: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If k light sources are present in the scene:</a:t>
            </a:r>
          </a:p>
          <a:p>
            <a:pPr>
              <a:buNone/>
            </a:pPr>
            <a:endParaRPr lang="en-US" sz="2000" dirty="0" smtClean="0">
              <a:latin typeface="Times New Roman" pitchFamily="18" charset="0"/>
              <a:cs typeface="Times New Roman" pitchFamily="18" charset="0"/>
            </a:endParaRPr>
          </a:p>
          <a:p>
            <a:pPr>
              <a:buNone/>
            </a:pPr>
            <a:endParaRPr lang="en-US" dirty="0"/>
          </a:p>
        </p:txBody>
      </p:sp>
      <p:pic>
        <p:nvPicPr>
          <p:cNvPr id="9219" name="Picture 3"/>
          <p:cNvPicPr>
            <a:picLocks noChangeAspect="1" noChangeArrowheads="1"/>
          </p:cNvPicPr>
          <p:nvPr/>
        </p:nvPicPr>
        <p:blipFill>
          <a:blip r:embed="rId2" cstate="print"/>
          <a:srcRect/>
          <a:stretch>
            <a:fillRect/>
          </a:stretch>
        </p:blipFill>
        <p:spPr bwMode="auto">
          <a:xfrm>
            <a:off x="611560" y="2060848"/>
            <a:ext cx="7915275" cy="1495425"/>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467544" y="5085184"/>
            <a:ext cx="7867650" cy="885825"/>
          </a:xfrm>
          <a:prstGeom prst="rect">
            <a:avLst/>
          </a:prstGeom>
          <a:noFill/>
          <a:ln w="9525">
            <a:noFill/>
            <a:miter lim="800000"/>
            <a:headEnd/>
            <a:tailEnd/>
          </a:ln>
        </p:spPr>
      </p:pic>
      <p:sp>
        <p:nvSpPr>
          <p:cNvPr id="7"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Specular Reflection </a:t>
            </a:r>
            <a:endParaRPr lang="en-US" sz="3200" dirty="0">
              <a:solidFill>
                <a:srgbClr val="FFC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835696" y="1556792"/>
            <a:ext cx="5472608" cy="4572000"/>
          </a:xfrm>
          <a:prstGeom prst="rect">
            <a:avLst/>
          </a:prstGeom>
          <a:noFill/>
          <a:ln w="9525">
            <a:noFill/>
            <a:miter lim="800000"/>
            <a:headEnd/>
            <a:tailEnd/>
          </a:ln>
        </p:spPr>
      </p:pic>
      <p:sp>
        <p:nvSpPr>
          <p:cNvPr id="5"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Specular Reflection </a:t>
            </a:r>
            <a:endParaRPr lang="en-US" sz="3200" dirty="0">
              <a:solidFill>
                <a:srgbClr val="FFC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176339" y="1195388"/>
            <a:ext cx="6059958" cy="4681884"/>
          </a:xfrm>
          <a:prstGeom prst="rect">
            <a:avLst/>
          </a:prstGeom>
          <a:noFill/>
          <a:ln w="9525">
            <a:noFill/>
            <a:miter lim="800000"/>
            <a:headEnd/>
            <a:tailEnd/>
          </a:ln>
        </p:spPr>
      </p:pic>
      <p:sp>
        <p:nvSpPr>
          <p:cNvPr id="5"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Specular Reflection </a:t>
            </a:r>
            <a:endParaRPr lang="en-US" sz="3200" dirty="0">
              <a:solidFill>
                <a:srgbClr val="FFC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187624" y="1556792"/>
            <a:ext cx="6362700" cy="4676775"/>
          </a:xfrm>
          <a:prstGeom prst="rect">
            <a:avLst/>
          </a:prstGeom>
          <a:noFill/>
          <a:ln w="9525">
            <a:noFill/>
            <a:miter lim="800000"/>
            <a:headEnd/>
            <a:tailEnd/>
          </a:ln>
        </p:spPr>
      </p:pic>
      <p:sp>
        <p:nvSpPr>
          <p:cNvPr id="5"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Specular Reflection </a:t>
            </a:r>
            <a:endParaRPr lang="en-US" sz="3200" dirty="0">
              <a:solidFill>
                <a:srgbClr val="FFC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Composing Light Source</a:t>
            </a:r>
            <a:endParaRPr lang="en-US" sz="3200" b="1" dirty="0">
              <a:solidFill>
                <a:srgbClr val="FFC000"/>
              </a:solidFill>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cstate="print"/>
          <a:srcRect t="11905"/>
          <a:stretch>
            <a:fillRect/>
          </a:stretch>
        </p:blipFill>
        <p:spPr bwMode="auto">
          <a:xfrm>
            <a:off x="1331640" y="1556792"/>
            <a:ext cx="5616624" cy="4262636"/>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24744"/>
            <a:ext cx="8229600" cy="5256584"/>
          </a:xfrm>
        </p:spPr>
        <p:txBody>
          <a:bodyPr>
            <a:noAutofit/>
          </a:bodyPr>
          <a:lstStyle/>
          <a:p>
            <a:r>
              <a:rPr lang="en-US" sz="2000" dirty="0" err="1" smtClean="0">
                <a:latin typeface="Times New Roman" pitchFamily="18" charset="0"/>
                <a:cs typeface="Times New Roman" pitchFamily="18" charset="0"/>
              </a:rPr>
              <a:t>Specular</a:t>
            </a:r>
            <a:r>
              <a:rPr lang="en-US" sz="2000" dirty="0" smtClean="0">
                <a:latin typeface="Times New Roman" pitchFamily="18" charset="0"/>
                <a:cs typeface="Times New Roman" pitchFamily="18" charset="0"/>
              </a:rPr>
              <a:t> reflection can have its own </a:t>
            </a:r>
            <a:r>
              <a:rPr lang="en-US" sz="2000" dirty="0" err="1" smtClean="0">
                <a:latin typeface="Times New Roman" pitchFamily="18" charset="0"/>
                <a:cs typeface="Times New Roman" pitchFamily="18" charset="0"/>
              </a:rPr>
              <a:t>colour</a:t>
            </a:r>
            <a:r>
              <a:rPr lang="en-US" sz="2000" dirty="0" smtClean="0">
                <a:latin typeface="Times New Roman" pitchFamily="18" charset="0"/>
                <a:cs typeface="Times New Roman" pitchFamily="18" charset="0"/>
              </a:rPr>
              <a:t>.</a:t>
            </a:r>
          </a:p>
          <a:p>
            <a:pPr lvl="1">
              <a:buFont typeface="Wingdings" pitchFamily="2" charset="2"/>
              <a:buChar char="v"/>
            </a:pPr>
            <a:r>
              <a:rPr lang="en-US" sz="2000" dirty="0" smtClean="0">
                <a:latin typeface="Times New Roman" pitchFamily="18" charset="0"/>
                <a:cs typeface="Times New Roman" pitchFamily="18" charset="0"/>
              </a:rPr>
              <a:t>A snooker ball’s highlight is the </a:t>
            </a:r>
            <a:r>
              <a:rPr lang="en-US" sz="2000" dirty="0" err="1" smtClean="0">
                <a:latin typeface="Times New Roman" pitchFamily="18" charset="0"/>
                <a:cs typeface="Times New Roman" pitchFamily="18" charset="0"/>
              </a:rPr>
              <a:t>colour</a:t>
            </a:r>
            <a:r>
              <a:rPr lang="en-US" sz="2000" dirty="0" smtClean="0">
                <a:latin typeface="Times New Roman" pitchFamily="18" charset="0"/>
                <a:cs typeface="Times New Roman" pitchFamily="18" charset="0"/>
              </a:rPr>
              <a:t> of the light, not the </a:t>
            </a:r>
            <a:r>
              <a:rPr lang="en-US" sz="2000" dirty="0" err="1" smtClean="0">
                <a:latin typeface="Times New Roman" pitchFamily="18" charset="0"/>
                <a:cs typeface="Times New Roman" pitchFamily="18" charset="0"/>
              </a:rPr>
              <a:t>colour</a:t>
            </a:r>
            <a:r>
              <a:rPr lang="en-US" sz="2000" dirty="0" smtClean="0">
                <a:latin typeface="Times New Roman" pitchFamily="18" charset="0"/>
                <a:cs typeface="Times New Roman" pitchFamily="18" charset="0"/>
              </a:rPr>
              <a:t> of the ball.</a:t>
            </a:r>
          </a:p>
          <a:p>
            <a:r>
              <a:rPr lang="en-US" sz="2000" dirty="0" smtClean="0">
                <a:latin typeface="Times New Roman" pitchFamily="18" charset="0"/>
                <a:cs typeface="Times New Roman" pitchFamily="18" charset="0"/>
              </a:rPr>
              <a:t>Several </a:t>
            </a:r>
            <a:r>
              <a:rPr lang="en-US" sz="2000" dirty="0" err="1" smtClean="0">
                <a:latin typeface="Times New Roman" pitchFamily="18" charset="0"/>
                <a:cs typeface="Times New Roman" pitchFamily="18" charset="0"/>
              </a:rPr>
              <a:t>specular</a:t>
            </a:r>
            <a:r>
              <a:rPr lang="en-US" sz="2000" dirty="0" smtClean="0">
                <a:latin typeface="Times New Roman" pitchFamily="18" charset="0"/>
                <a:cs typeface="Times New Roman" pitchFamily="18" charset="0"/>
              </a:rPr>
              <a:t> models exist</a:t>
            </a:r>
          </a:p>
          <a:p>
            <a:pPr lvl="1">
              <a:buFont typeface="Wingdings" pitchFamily="2" charset="2"/>
              <a:buChar char="v"/>
            </a:pPr>
            <a:r>
              <a:rPr lang="en-US" sz="2000" dirty="0" err="1" smtClean="0">
                <a:latin typeface="Times New Roman" pitchFamily="18" charset="0"/>
                <a:cs typeface="Times New Roman" pitchFamily="18" charset="0"/>
              </a:rPr>
              <a:t>Phong</a:t>
            </a:r>
            <a:endParaRPr lang="en-US" sz="2000" dirty="0" smtClean="0">
              <a:latin typeface="Times New Roman" pitchFamily="18" charset="0"/>
              <a:cs typeface="Times New Roman" pitchFamily="18" charset="0"/>
            </a:endParaRPr>
          </a:p>
          <a:p>
            <a:pPr lvl="2">
              <a:buFont typeface="Wingdings" pitchFamily="2" charset="2"/>
              <a:buChar char="Ø"/>
            </a:pPr>
            <a:r>
              <a:rPr lang="en-US" sz="2000" dirty="0" smtClean="0">
                <a:latin typeface="Times New Roman" pitchFamily="18" charset="0"/>
                <a:cs typeface="Times New Roman" pitchFamily="18" charset="0"/>
              </a:rPr>
              <a:t>Basic, but good output</a:t>
            </a:r>
          </a:p>
          <a:p>
            <a:pPr lvl="1">
              <a:buFont typeface="Wingdings" pitchFamily="2" charset="2"/>
              <a:buChar char="v"/>
            </a:pPr>
            <a:r>
              <a:rPr lang="en-US" sz="2000" dirty="0" smtClean="0">
                <a:latin typeface="Times New Roman" pitchFamily="18" charset="0"/>
                <a:cs typeface="Times New Roman" pitchFamily="18" charset="0"/>
              </a:rPr>
              <a:t>Cook-Tor</a:t>
            </a:r>
          </a:p>
          <a:p>
            <a:pPr lvl="2">
              <a:buFont typeface="Wingdings" pitchFamily="2" charset="2"/>
              <a:buChar char="Ø"/>
            </a:pPr>
            <a:r>
              <a:rPr lang="en-US" sz="2000" dirty="0" err="1" smtClean="0">
                <a:latin typeface="Times New Roman" pitchFamily="18" charset="0"/>
                <a:cs typeface="Times New Roman" pitchFamily="18" charset="0"/>
              </a:rPr>
              <a:t>Optimised</a:t>
            </a:r>
            <a:r>
              <a:rPr lang="en-US" sz="2000" dirty="0" smtClean="0">
                <a:latin typeface="Times New Roman" pitchFamily="18" charset="0"/>
                <a:cs typeface="Times New Roman" pitchFamily="18" charset="0"/>
              </a:rPr>
              <a:t> version of </a:t>
            </a:r>
            <a:r>
              <a:rPr lang="en-US" sz="2000" dirty="0" err="1" smtClean="0">
                <a:latin typeface="Times New Roman" pitchFamily="18" charset="0"/>
                <a:cs typeface="Times New Roman" pitchFamily="18" charset="0"/>
              </a:rPr>
              <a:t>Phong</a:t>
            </a:r>
            <a:r>
              <a:rPr lang="en-US" sz="2000" dirty="0" smtClean="0">
                <a:latin typeface="Times New Roman" pitchFamily="18" charset="0"/>
                <a:cs typeface="Times New Roman" pitchFamily="18" charset="0"/>
              </a:rPr>
              <a:t>, handles hardness</a:t>
            </a:r>
          </a:p>
          <a:p>
            <a:pPr lvl="1">
              <a:buFont typeface="Wingdings" pitchFamily="2" charset="2"/>
              <a:buChar char="v"/>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Blinn</a:t>
            </a:r>
            <a:endParaRPr lang="en-US" sz="2000" dirty="0" smtClean="0">
              <a:latin typeface="Times New Roman" pitchFamily="18" charset="0"/>
              <a:cs typeface="Times New Roman" pitchFamily="18" charset="0"/>
            </a:endParaRPr>
          </a:p>
          <a:p>
            <a:pPr lvl="2">
              <a:buFont typeface="Wingdings" pitchFamily="2" charset="2"/>
              <a:buChar char="Ø"/>
            </a:pPr>
            <a:r>
              <a:rPr lang="en-US" sz="2000" dirty="0" smtClean="0">
                <a:latin typeface="Times New Roman" pitchFamily="18" charset="0"/>
                <a:cs typeface="Times New Roman" pitchFamily="18" charset="0"/>
              </a:rPr>
              <a:t>Also handles softness of highlight</a:t>
            </a:r>
          </a:p>
          <a:p>
            <a:pPr lvl="1">
              <a:buFont typeface="Wingdings" pitchFamily="2" charset="2"/>
              <a:buChar char="v"/>
            </a:pPr>
            <a:r>
              <a:rPr lang="en-US" sz="2000" dirty="0" err="1" smtClean="0">
                <a:latin typeface="Times New Roman" pitchFamily="18" charset="0"/>
                <a:cs typeface="Times New Roman" pitchFamily="18" charset="0"/>
              </a:rPr>
              <a:t>Toon</a:t>
            </a:r>
            <a:endParaRPr lang="en-US" sz="2000" dirty="0" smtClean="0">
              <a:latin typeface="Times New Roman" pitchFamily="18" charset="0"/>
              <a:cs typeface="Times New Roman" pitchFamily="18" charset="0"/>
            </a:endParaRPr>
          </a:p>
          <a:p>
            <a:pPr lvl="2">
              <a:buFont typeface="Wingdings" pitchFamily="2" charset="2"/>
              <a:buChar char="Ø"/>
            </a:pPr>
            <a:r>
              <a:rPr lang="en-US" sz="2000" dirty="0" smtClean="0">
                <a:latin typeface="Times New Roman" pitchFamily="18" charset="0"/>
                <a:cs typeface="Times New Roman" pitchFamily="18" charset="0"/>
              </a:rPr>
              <a:t>Simulates cartoon style shading</a:t>
            </a:r>
          </a:p>
          <a:p>
            <a:r>
              <a:rPr lang="en-US" sz="2000" dirty="0" smtClean="0">
                <a:latin typeface="Times New Roman" pitchFamily="18" charset="0"/>
                <a:cs typeface="Times New Roman" pitchFamily="18" charset="0"/>
              </a:rPr>
              <a:t>Play about with these in Blender.</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Specular Reflection </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Shading</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395536" y="1124744"/>
            <a:ext cx="8229600" cy="4525963"/>
          </a:xfrm>
        </p:spPr>
        <p:txBody>
          <a:bodyPr>
            <a:noAutofit/>
          </a:bodyPr>
          <a:lstStyle/>
          <a:p>
            <a:pPr algn="just">
              <a:lnSpc>
                <a:spcPct val="160000"/>
              </a:lnSpc>
            </a:pPr>
            <a:r>
              <a:rPr lang="en-IN" sz="2000" dirty="0" smtClean="0">
                <a:latin typeface="Times New Roman" pitchFamily="18" charset="0"/>
                <a:cs typeface="Times New Roman" pitchFamily="18" charset="0"/>
              </a:rPr>
              <a:t>How do we color the whole surface?</a:t>
            </a:r>
          </a:p>
          <a:p>
            <a:pPr lvl="1" algn="just">
              <a:lnSpc>
                <a:spcPct val="160000"/>
              </a:lnSpc>
              <a:buFont typeface="Wingdings" pitchFamily="2" charset="2"/>
              <a:buChar char="v"/>
            </a:pPr>
            <a:r>
              <a:rPr lang="en-IN" sz="2000" dirty="0" smtClean="0">
                <a:latin typeface="Times New Roman" pitchFamily="18" charset="0"/>
                <a:cs typeface="Times New Roman" pitchFamily="18" charset="0"/>
              </a:rPr>
              <a:t>At first, the illumination model computes the color of sample points</a:t>
            </a:r>
          </a:p>
          <a:p>
            <a:pPr lvl="1" algn="just">
              <a:lnSpc>
                <a:spcPct val="160000"/>
              </a:lnSpc>
              <a:buFont typeface="Wingdings" pitchFamily="2" charset="2"/>
              <a:buChar char="v"/>
            </a:pPr>
            <a:r>
              <a:rPr lang="en-IN" sz="2000" dirty="0" smtClean="0">
                <a:latin typeface="Times New Roman" pitchFamily="18" charset="0"/>
                <a:cs typeface="Times New Roman" pitchFamily="18" charset="0"/>
              </a:rPr>
              <a:t>While doing the colouring the entire object, this is done at the rasterization level.</a:t>
            </a:r>
          </a:p>
          <a:p>
            <a:pPr lvl="1" algn="just">
              <a:lnSpc>
                <a:spcPct val="160000"/>
              </a:lnSpc>
              <a:buFont typeface="Wingdings" pitchFamily="2" charset="2"/>
              <a:buChar char="v"/>
            </a:pPr>
            <a:r>
              <a:rPr lang="en-IN" sz="2000" dirty="0" smtClean="0">
                <a:latin typeface="Times New Roman" pitchFamily="18" charset="0"/>
                <a:cs typeface="Times New Roman" pitchFamily="18" charset="0"/>
              </a:rPr>
              <a:t>The procedure to color the entire surface is called Shading</a:t>
            </a:r>
          </a:p>
          <a:p>
            <a:pPr algn="just">
              <a:lnSpc>
                <a:spcPct val="160000"/>
              </a:lnSpc>
            </a:pPr>
            <a:r>
              <a:rPr lang="en-IN" sz="2000" dirty="0" smtClean="0">
                <a:latin typeface="Times New Roman" pitchFamily="18" charset="0"/>
                <a:cs typeface="Times New Roman" pitchFamily="18" charset="0"/>
              </a:rPr>
              <a:t>Shading is a technique for finding intensity profile of a surface as whole to simulate its appearance under given lighting condition. Such techniques call for implementation of illumination model at each visible point of surfaces defined by polygon meshes </a:t>
            </a:r>
            <a:endParaRPr lang="en-US" sz="2000" dirty="0">
              <a:latin typeface="Times New Roman" pitchFamily="18" charset="0"/>
              <a:cs typeface="Times New Roman"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980728"/>
            <a:ext cx="8229600" cy="5328592"/>
          </a:xfrm>
        </p:spPr>
        <p:txBody>
          <a:bodyPr>
            <a:noAutofit/>
          </a:bodyPr>
          <a:lstStyle/>
          <a:p>
            <a:pPr>
              <a:lnSpc>
                <a:spcPct val="150000"/>
              </a:lnSpc>
            </a:pPr>
            <a:r>
              <a:rPr lang="en-US" sz="2000" dirty="0">
                <a:latin typeface="Times New Roman" pitchFamily="18" charset="0"/>
                <a:cs typeface="Times New Roman" pitchFamily="18" charset="0"/>
              </a:rPr>
              <a:t>Shading is an important part of creating </a:t>
            </a:r>
            <a:r>
              <a:rPr lang="en-US" sz="2000" dirty="0" smtClean="0">
                <a:latin typeface="Times New Roman" pitchFamily="18" charset="0"/>
                <a:cs typeface="Times New Roman" pitchFamily="18" charset="0"/>
              </a:rPr>
              <a:t>realistic objects</a:t>
            </a:r>
            <a:r>
              <a:rPr lang="en-US" sz="2000" dirty="0">
                <a:latin typeface="Times New Roman" pitchFamily="18" charset="0"/>
                <a:cs typeface="Times New Roman" pitchFamily="18" charset="0"/>
              </a:rPr>
              <a:t>.</a:t>
            </a:r>
          </a:p>
          <a:p>
            <a:pPr>
              <a:lnSpc>
                <a:spcPct val="150000"/>
              </a:lnSpc>
              <a:buFont typeface="Wingdings" pitchFamily="2" charset="2"/>
              <a:buChar char="q"/>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It adds nuance and definition to otherwise </a:t>
            </a:r>
            <a:r>
              <a:rPr lang="en-US" sz="2000" dirty="0" smtClean="0">
                <a:latin typeface="Times New Roman" pitchFamily="18" charset="0"/>
                <a:cs typeface="Times New Roman" pitchFamily="18" charset="0"/>
              </a:rPr>
              <a:t>flat representations</a:t>
            </a:r>
            <a:r>
              <a:rPr lang="en-US" sz="2000" dirty="0">
                <a:latin typeface="Times New Roman" pitchFamily="18" charset="0"/>
                <a:cs typeface="Times New Roman" pitchFamily="18" charset="0"/>
              </a:rPr>
              <a:t>.</a:t>
            </a:r>
          </a:p>
          <a:p>
            <a:pPr>
              <a:lnSpc>
                <a:spcPct val="150000"/>
              </a:lnSpc>
            </a:pPr>
            <a:r>
              <a:rPr lang="en-US" sz="2000" dirty="0" smtClean="0">
                <a:latin typeface="Times New Roman" pitchFamily="18" charset="0"/>
                <a:cs typeface="Times New Roman" pitchFamily="18" charset="0"/>
              </a:rPr>
              <a:t>Illumination </a:t>
            </a:r>
            <a:r>
              <a:rPr lang="en-US" sz="2000" dirty="0">
                <a:latin typeface="Times New Roman" pitchFamily="18" charset="0"/>
                <a:cs typeface="Times New Roman" pitchFamily="18" charset="0"/>
              </a:rPr>
              <a:t>may fall unevenly across a polygon.</a:t>
            </a:r>
          </a:p>
          <a:p>
            <a:pPr>
              <a:lnSpc>
                <a:spcPct val="150000"/>
              </a:lnSpc>
              <a:buFont typeface="Wingdings" pitchFamily="2" charset="2"/>
              <a:buChar char="q"/>
            </a:pPr>
            <a:r>
              <a:rPr lang="en-US" sz="2000" dirty="0" smtClean="0">
                <a:latin typeface="Times New Roman" pitchFamily="18" charset="0"/>
                <a:cs typeface="Times New Roman" pitchFamily="18" charset="0"/>
              </a:rPr>
              <a:t> Can </a:t>
            </a:r>
            <a:r>
              <a:rPr lang="en-US" sz="2000" dirty="0">
                <a:latin typeface="Times New Roman" pitchFamily="18" charset="0"/>
                <a:cs typeface="Times New Roman" pitchFamily="18" charset="0"/>
              </a:rPr>
              <a:t>be calculated individually for each pixel.</a:t>
            </a:r>
          </a:p>
          <a:p>
            <a:pPr>
              <a:lnSpc>
                <a:spcPct val="15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Expensive </a:t>
            </a:r>
            <a:r>
              <a:rPr lang="en-US" sz="2000" dirty="0">
                <a:solidFill>
                  <a:srgbClr val="FF0000"/>
                </a:solidFill>
                <a:latin typeface="Times New Roman" pitchFamily="18" charset="0"/>
                <a:cs typeface="Times New Roman" pitchFamily="18" charset="0"/>
              </a:rPr>
              <a:t>to calculate.</a:t>
            </a:r>
          </a:p>
          <a:p>
            <a:pPr>
              <a:lnSpc>
                <a:spcPct val="150000"/>
              </a:lnSpc>
            </a:pPr>
            <a:r>
              <a:rPr lang="en-US" sz="2000" dirty="0" smtClean="0">
                <a:latin typeface="Times New Roman" pitchFamily="18" charset="0"/>
                <a:cs typeface="Times New Roman" pitchFamily="18" charset="0"/>
              </a:rPr>
              <a:t>Faster </a:t>
            </a:r>
            <a:r>
              <a:rPr lang="en-US" sz="2000" dirty="0">
                <a:latin typeface="Times New Roman" pitchFamily="18" charset="0"/>
                <a:cs typeface="Times New Roman" pitchFamily="18" charset="0"/>
              </a:rPr>
              <a:t>shading algorithms </a:t>
            </a:r>
            <a:r>
              <a:rPr lang="en-US" sz="2000" dirty="0" smtClean="0">
                <a:latin typeface="Times New Roman" pitchFamily="18" charset="0"/>
                <a:cs typeface="Times New Roman" pitchFamily="18" charset="0"/>
              </a:rPr>
              <a:t>exist</a:t>
            </a:r>
            <a:endParaRPr lang="en-IN"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There are several key determinants in the level of </a:t>
            </a:r>
            <a:r>
              <a:rPr lang="en-US" sz="2000" dirty="0" smtClean="0">
                <a:latin typeface="Times New Roman" pitchFamily="18" charset="0"/>
                <a:cs typeface="Times New Roman" pitchFamily="18" charset="0"/>
              </a:rPr>
              <a:t>shading </a:t>
            </a:r>
            <a:r>
              <a:rPr lang="en-US" sz="2000" dirty="0">
                <a:latin typeface="Times New Roman" pitchFamily="18" charset="0"/>
                <a:cs typeface="Times New Roman" pitchFamily="18" charset="0"/>
              </a:rPr>
              <a:t>across a polygon</a:t>
            </a:r>
            <a:r>
              <a:rPr lang="en-US" sz="2000" dirty="0" smtClean="0">
                <a:latin typeface="Times New Roman" pitchFamily="18" charset="0"/>
                <a:cs typeface="Times New Roman" pitchFamily="18" charset="0"/>
              </a:rPr>
              <a:t>.</a:t>
            </a:r>
          </a:p>
          <a:p>
            <a:pPr lvl="1">
              <a:buFont typeface="Wingdings" pitchFamily="2" charset="2"/>
              <a:buChar char="q"/>
            </a:pPr>
            <a:r>
              <a:rPr lang="en-US" sz="2000" dirty="0">
                <a:latin typeface="Times New Roman" pitchFamily="18" charset="0"/>
                <a:cs typeface="Times New Roman" pitchFamily="18" charset="0"/>
              </a:rPr>
              <a:t>Surface properties</a:t>
            </a:r>
          </a:p>
          <a:p>
            <a:pPr lvl="2">
              <a:lnSpc>
                <a:spcPct val="150000"/>
              </a:lnSpc>
              <a:buFont typeface="Wingdings" pitchFamily="2" charset="2"/>
              <a:buChar char="v"/>
            </a:pPr>
            <a:r>
              <a:rPr lang="en-US" sz="1600" dirty="0" smtClean="0">
                <a:latin typeface="Times New Roman" pitchFamily="18" charset="0"/>
                <a:cs typeface="Times New Roman" pitchFamily="18" charset="0"/>
              </a:rPr>
              <a:t>Texture</a:t>
            </a:r>
            <a:endParaRPr lang="en-US" sz="1600" dirty="0">
              <a:latin typeface="Times New Roman" pitchFamily="18" charset="0"/>
              <a:cs typeface="Times New Roman" pitchFamily="18" charset="0"/>
            </a:endParaRPr>
          </a:p>
          <a:p>
            <a:pPr lvl="2">
              <a:lnSpc>
                <a:spcPct val="150000"/>
              </a:lnSpc>
              <a:buFont typeface="Wingdings" pitchFamily="2" charset="2"/>
              <a:buChar char="v"/>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Colour</a:t>
            </a:r>
            <a:endParaRPr lang="en-US" sz="1600" dirty="0">
              <a:latin typeface="Times New Roman" pitchFamily="18" charset="0"/>
              <a:cs typeface="Times New Roman" pitchFamily="18" charset="0"/>
            </a:endParaRPr>
          </a:p>
          <a:p>
            <a:pPr lvl="2">
              <a:lnSpc>
                <a:spcPct val="150000"/>
              </a:lnSpc>
              <a:buFont typeface="Wingdings" pitchFamily="2" charset="2"/>
              <a:buChar char="v"/>
            </a:pPr>
            <a:r>
              <a:rPr lang="en-US" sz="1600" dirty="0" smtClean="0">
                <a:latin typeface="Times New Roman" pitchFamily="18" charset="0"/>
                <a:cs typeface="Times New Roman" pitchFamily="18" charset="0"/>
              </a:rPr>
              <a:t> Material</a:t>
            </a:r>
            <a:endParaRPr lang="en-US" sz="1600" dirty="0">
              <a:latin typeface="Times New Roman" pitchFamily="18" charset="0"/>
              <a:cs typeface="Times New Roman" pitchFamily="18" charset="0"/>
            </a:endParaRPr>
          </a:p>
        </p:txBody>
      </p:sp>
      <p:sp>
        <p:nvSpPr>
          <p:cNvPr id="4" name="Rectangle 3"/>
          <p:cNvSpPr/>
          <p:nvPr/>
        </p:nvSpPr>
        <p:spPr>
          <a:xfrm>
            <a:off x="3779912" y="332656"/>
            <a:ext cx="1619354" cy="584775"/>
          </a:xfrm>
          <a:prstGeom prst="rect">
            <a:avLst/>
          </a:prstGeom>
        </p:spPr>
        <p:txBody>
          <a:bodyPr wrap="none">
            <a:spAutoFit/>
          </a:bodyPr>
          <a:lstStyle/>
          <a:p>
            <a:r>
              <a:rPr lang="en-US" sz="3200" b="1" dirty="0" smtClean="0">
                <a:solidFill>
                  <a:srgbClr val="FFC000"/>
                </a:solidFill>
                <a:latin typeface="Times New Roman" pitchFamily="18" charset="0"/>
                <a:cs typeface="Times New Roman" pitchFamily="18" charset="0"/>
              </a:rPr>
              <a:t>Shading</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052736"/>
            <a:ext cx="8229600" cy="4525963"/>
          </a:xfrm>
        </p:spPr>
        <p:txBody>
          <a:bodyPr/>
          <a:lstStyle/>
          <a:p>
            <a:pPr lvl="1">
              <a:lnSpc>
                <a:spcPct val="150000"/>
              </a:lnSpc>
              <a:buFont typeface="Wingdings" pitchFamily="2" charset="2"/>
              <a:buChar char="q"/>
            </a:pPr>
            <a:r>
              <a:rPr lang="en-US" sz="2000" dirty="0" smtClean="0">
                <a:latin typeface="Times New Roman" pitchFamily="18" charset="0"/>
                <a:cs typeface="Times New Roman" pitchFamily="18" charset="0"/>
              </a:rPr>
              <a:t>Light sources</a:t>
            </a:r>
          </a:p>
          <a:p>
            <a:pPr lvl="1">
              <a:lnSpc>
                <a:spcPct val="150000"/>
              </a:lnSpc>
              <a:buFont typeface="Wingdings" pitchFamily="2" charset="2"/>
              <a:buChar char="q"/>
            </a:pPr>
            <a:r>
              <a:rPr lang="en-US" sz="2000" dirty="0" smtClean="0">
                <a:latin typeface="Times New Roman" pitchFamily="18" charset="0"/>
                <a:cs typeface="Times New Roman" pitchFamily="18" charset="0"/>
              </a:rPr>
              <a:t>Relative positions and orientations</a:t>
            </a:r>
          </a:p>
          <a:p>
            <a:pPr algn="just">
              <a:lnSpc>
                <a:spcPct val="150000"/>
              </a:lnSpc>
              <a:buFont typeface="Wingdings" pitchFamily="2" charset="2"/>
              <a:buChar char="v"/>
            </a:pPr>
            <a:r>
              <a:rPr lang="en-US" sz="2000" dirty="0" smtClean="0">
                <a:latin typeface="Times New Roman" pitchFamily="18" charset="0"/>
                <a:cs typeface="Times New Roman" pitchFamily="18" charset="0"/>
              </a:rPr>
              <a:t>Shading </a:t>
            </a:r>
            <a:r>
              <a:rPr lang="en-US" sz="2000" dirty="0">
                <a:latin typeface="Times New Roman" pitchFamily="18" charset="0"/>
                <a:cs typeface="Times New Roman" pitchFamily="18" charset="0"/>
              </a:rPr>
              <a:t>is important as a mechanism </a:t>
            </a:r>
            <a:r>
              <a:rPr lang="en-US" sz="2000" dirty="0" smtClean="0">
                <a:latin typeface="Times New Roman" pitchFamily="18" charset="0"/>
                <a:cs typeface="Times New Roman" pitchFamily="18" charset="0"/>
              </a:rPr>
              <a:t>for conveying </a:t>
            </a:r>
            <a:r>
              <a:rPr lang="en-US" sz="2000" dirty="0">
                <a:latin typeface="Times New Roman" pitchFamily="18" charset="0"/>
                <a:cs typeface="Times New Roman" pitchFamily="18" charset="0"/>
              </a:rPr>
              <a:t>information about 3D shapes in 2D</a:t>
            </a:r>
            <a:r>
              <a:rPr lang="en-US" sz="2000" dirty="0" smtClean="0">
                <a:latin typeface="Times New Roman" pitchFamily="18" charset="0"/>
                <a:cs typeface="Times New Roman" pitchFamily="18" charset="0"/>
              </a:rPr>
              <a:t>.</a:t>
            </a:r>
          </a:p>
          <a:p>
            <a:pPr algn="just">
              <a:lnSpc>
                <a:spcPct val="150000"/>
              </a:lnSpc>
              <a:buFont typeface="Wingdings" pitchFamily="2" charset="2"/>
              <a:buChar char="v"/>
            </a:pPr>
            <a:r>
              <a:rPr lang="en-US" sz="2000" dirty="0" smtClean="0">
                <a:latin typeface="Times New Roman" pitchFamily="18" charset="0"/>
                <a:cs typeface="Times New Roman" pitchFamily="18" charset="0"/>
              </a:rPr>
              <a:t>Representation </a:t>
            </a:r>
            <a:r>
              <a:rPr lang="en-US" sz="2000" dirty="0">
                <a:latin typeface="Times New Roman" pitchFamily="18" charset="0"/>
                <a:cs typeface="Times New Roman" pitchFamily="18" charset="0"/>
              </a:rPr>
              <a:t>of shapes with single </a:t>
            </a:r>
            <a:r>
              <a:rPr lang="en-US" sz="2000" dirty="0" err="1" smtClean="0">
                <a:latin typeface="Times New Roman" pitchFamily="18" charset="0"/>
                <a:cs typeface="Times New Roman" pitchFamily="18" charset="0"/>
              </a:rPr>
              <a:t>colours</a:t>
            </a:r>
            <a:r>
              <a:rPr lang="en-US" sz="2000" dirty="0" smtClean="0">
                <a:latin typeface="Times New Roman" pitchFamily="18" charset="0"/>
                <a:cs typeface="Times New Roman" pitchFamily="18" charset="0"/>
              </a:rPr>
              <a:t> render </a:t>
            </a:r>
            <a:r>
              <a:rPr lang="en-US" sz="2000" dirty="0">
                <a:latin typeface="Times New Roman" pitchFamily="18" charset="0"/>
                <a:cs typeface="Times New Roman" pitchFamily="18" charset="0"/>
              </a:rPr>
              <a:t>the images as 2D to our eyes.</a:t>
            </a:r>
          </a:p>
        </p:txBody>
      </p:sp>
      <p:pic>
        <p:nvPicPr>
          <p:cNvPr id="39938" name="Picture 2"/>
          <p:cNvPicPr>
            <a:picLocks noChangeAspect="1" noChangeArrowheads="1"/>
          </p:cNvPicPr>
          <p:nvPr/>
        </p:nvPicPr>
        <p:blipFill>
          <a:blip r:embed="rId2" cstate="print"/>
          <a:srcRect/>
          <a:stretch>
            <a:fillRect/>
          </a:stretch>
        </p:blipFill>
        <p:spPr bwMode="auto">
          <a:xfrm>
            <a:off x="1619672" y="4101153"/>
            <a:ext cx="6192688" cy="2027935"/>
          </a:xfrm>
          <a:prstGeom prst="rect">
            <a:avLst/>
          </a:prstGeom>
          <a:noFill/>
          <a:ln w="9525">
            <a:noFill/>
            <a:miter lim="800000"/>
            <a:headEnd/>
            <a:tailEnd/>
          </a:ln>
        </p:spPr>
      </p:pic>
      <p:sp>
        <p:nvSpPr>
          <p:cNvPr id="5" name="Rectangle 4"/>
          <p:cNvSpPr/>
          <p:nvPr/>
        </p:nvSpPr>
        <p:spPr>
          <a:xfrm>
            <a:off x="3779912" y="332656"/>
            <a:ext cx="1619354" cy="584775"/>
          </a:xfrm>
          <a:prstGeom prst="rect">
            <a:avLst/>
          </a:prstGeom>
        </p:spPr>
        <p:txBody>
          <a:bodyPr wrap="none">
            <a:spAutoFit/>
          </a:bodyPr>
          <a:lstStyle/>
          <a:p>
            <a:r>
              <a:rPr lang="en-US" sz="3200" b="1" dirty="0" smtClean="0">
                <a:solidFill>
                  <a:srgbClr val="FFC000"/>
                </a:solidFill>
                <a:latin typeface="Times New Roman" pitchFamily="18" charset="0"/>
                <a:cs typeface="Times New Roman" pitchFamily="18" charset="0"/>
              </a:rPr>
              <a:t>Shading</a:t>
            </a:r>
            <a:endParaRPr lang="en-US" sz="3200" b="1" dirty="0">
              <a:solidFill>
                <a:srgbClr val="FFC000"/>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LOCAL RENDERING OF LIGHT</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457200" y="980728"/>
            <a:ext cx="8229600" cy="4525963"/>
          </a:xfrm>
        </p:spPr>
        <p:txBody>
          <a:bodyPr>
            <a:noAutofit/>
          </a:bodyPr>
          <a:lstStyle/>
          <a:p>
            <a:pPr>
              <a:lnSpc>
                <a:spcPct val="170000"/>
              </a:lnSpc>
            </a:pPr>
            <a:r>
              <a:rPr lang="en-US" sz="2000" dirty="0" err="1" smtClean="0">
                <a:latin typeface="Times New Roman" pitchFamily="18" charset="0"/>
                <a:cs typeface="Times New Roman" pitchFamily="18" charset="0"/>
              </a:rPr>
              <a:t>Modelled</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in one of three ways.</a:t>
            </a:r>
          </a:p>
          <a:p>
            <a:pPr lvl="2">
              <a:lnSpc>
                <a:spcPct val="170000"/>
              </a:lnSpc>
              <a:buFont typeface="Wingdings" pitchFamily="2" charset="2"/>
              <a:buChar char="v"/>
            </a:pPr>
            <a:r>
              <a:rPr lang="en-US" sz="2000" dirty="0" smtClean="0">
                <a:latin typeface="Times New Roman" pitchFamily="18" charset="0"/>
                <a:cs typeface="Times New Roman" pitchFamily="18" charset="0"/>
              </a:rPr>
              <a:t>Perfect </a:t>
            </a:r>
            <a:r>
              <a:rPr lang="en-US" sz="2000" dirty="0" err="1">
                <a:latin typeface="Times New Roman" pitchFamily="18" charset="0"/>
                <a:cs typeface="Times New Roman" pitchFamily="18" charset="0"/>
              </a:rPr>
              <a:t>specular</a:t>
            </a:r>
            <a:r>
              <a:rPr lang="en-US" sz="2000" dirty="0">
                <a:latin typeface="Times New Roman" pitchFamily="18" charset="0"/>
                <a:cs typeface="Times New Roman" pitchFamily="18" charset="0"/>
              </a:rPr>
              <a:t> reflection.</a:t>
            </a:r>
          </a:p>
          <a:p>
            <a:pPr lvl="3">
              <a:lnSpc>
                <a:spcPct val="170000"/>
              </a:lnSpc>
              <a:buFont typeface="Wingdings" pitchFamily="2" charset="2"/>
              <a:buChar char="Ø"/>
            </a:pPr>
            <a:r>
              <a:rPr lang="en-US" dirty="0" smtClean="0">
                <a:latin typeface="Times New Roman" pitchFamily="18" charset="0"/>
                <a:cs typeface="Times New Roman" pitchFamily="18" charset="0"/>
              </a:rPr>
              <a:t>Light </a:t>
            </a:r>
            <a:r>
              <a:rPr lang="en-US" dirty="0">
                <a:latin typeface="Times New Roman" pitchFamily="18" charset="0"/>
                <a:cs typeface="Times New Roman" pitchFamily="18" charset="0"/>
              </a:rPr>
              <a:t>is reflected directionally.</a:t>
            </a:r>
          </a:p>
          <a:p>
            <a:pPr lvl="2">
              <a:lnSpc>
                <a:spcPct val="170000"/>
              </a:lnSpc>
              <a:buFont typeface="Wingdings" pitchFamily="2" charset="2"/>
              <a:buChar char="v"/>
            </a:pPr>
            <a:r>
              <a:rPr lang="en-US" sz="2000" dirty="0">
                <a:latin typeface="Times New Roman" pitchFamily="18" charset="0"/>
                <a:cs typeface="Times New Roman" pitchFamily="18" charset="0"/>
              </a:rPr>
              <a:t>Imperfect </a:t>
            </a:r>
            <a:r>
              <a:rPr lang="en-US" sz="2000" dirty="0" err="1">
                <a:latin typeface="Times New Roman" pitchFamily="18" charset="0"/>
                <a:cs typeface="Times New Roman" pitchFamily="18" charset="0"/>
              </a:rPr>
              <a:t>specular</a:t>
            </a:r>
            <a:r>
              <a:rPr lang="en-US" sz="2000" dirty="0">
                <a:latin typeface="Times New Roman" pitchFamily="18" charset="0"/>
                <a:cs typeface="Times New Roman" pitchFamily="18" charset="0"/>
              </a:rPr>
              <a:t> reflection.</a:t>
            </a:r>
          </a:p>
          <a:p>
            <a:pPr lvl="3">
              <a:lnSpc>
                <a:spcPct val="170000"/>
              </a:lnSpc>
              <a:buFont typeface="Wingdings" pitchFamily="2" charset="2"/>
              <a:buChar char="Ø"/>
            </a:pPr>
            <a:r>
              <a:rPr lang="en-US" dirty="0">
                <a:latin typeface="Times New Roman" pitchFamily="18" charset="0"/>
                <a:cs typeface="Times New Roman" pitchFamily="18" charset="0"/>
              </a:rPr>
              <a:t>Light is reflected imperfectly</a:t>
            </a:r>
          </a:p>
          <a:p>
            <a:pPr lvl="2">
              <a:lnSpc>
                <a:spcPct val="170000"/>
              </a:lnSpc>
              <a:buFont typeface="Wingdings" pitchFamily="2" charset="2"/>
              <a:buChar char="v"/>
            </a:pPr>
            <a:r>
              <a:rPr lang="en-US" sz="2000" dirty="0">
                <a:latin typeface="Times New Roman" pitchFamily="18" charset="0"/>
                <a:cs typeface="Times New Roman" pitchFamily="18" charset="0"/>
              </a:rPr>
              <a:t>Perfect diffuse reflection</a:t>
            </a:r>
          </a:p>
          <a:p>
            <a:pPr lvl="3">
              <a:lnSpc>
                <a:spcPct val="170000"/>
              </a:lnSpc>
              <a:buFont typeface="Wingdings" pitchFamily="2" charset="2"/>
              <a:buChar char="Ø"/>
            </a:pPr>
            <a:r>
              <a:rPr lang="en-US" dirty="0">
                <a:latin typeface="Times New Roman" pitchFamily="18" charset="0"/>
                <a:cs typeface="Times New Roman" pitchFamily="18" charset="0"/>
              </a:rPr>
              <a:t>Light is scattered in all directions.</a:t>
            </a:r>
          </a:p>
          <a:p>
            <a:pPr>
              <a:lnSpc>
                <a:spcPct val="170000"/>
              </a:lnSpc>
              <a:buNone/>
            </a:pPr>
            <a:r>
              <a:rPr lang="en-US" sz="2000" dirty="0" smtClean="0">
                <a:latin typeface="Times New Roman" pitchFamily="18" charset="0"/>
                <a:cs typeface="Times New Roman" pitchFamily="18" charset="0"/>
              </a:rPr>
              <a:t>These </a:t>
            </a:r>
            <a:r>
              <a:rPr lang="en-US" sz="2000" dirty="0">
                <a:latin typeface="Times New Roman" pitchFamily="18" charset="0"/>
                <a:cs typeface="Times New Roman" pitchFamily="18" charset="0"/>
              </a:rPr>
              <a:t>three models can be used to determine </a:t>
            </a:r>
            <a:r>
              <a:rPr lang="en-US" sz="2000" dirty="0" smtClean="0">
                <a:latin typeface="Times New Roman" pitchFamily="18" charset="0"/>
                <a:cs typeface="Times New Roman" pitchFamily="18" charset="0"/>
              </a:rPr>
              <a:t>the shading </a:t>
            </a:r>
            <a:r>
              <a:rPr lang="en-US" sz="2000" dirty="0">
                <a:latin typeface="Times New Roman" pitchFamily="18" charset="0"/>
                <a:cs typeface="Times New Roman" pitchFamily="18" charset="0"/>
              </a:rPr>
              <a:t>of polygons.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ytimg.com/vi/1sjaelzuGAk/hqdefault.jpg"/>
          <p:cNvPicPr>
            <a:picLocks noChangeAspect="1" noChangeArrowheads="1"/>
          </p:cNvPicPr>
          <p:nvPr/>
        </p:nvPicPr>
        <p:blipFill>
          <a:blip r:embed="rId2" cstate="print"/>
          <a:srcRect t="2100" r="2351" b="1301"/>
          <a:stretch>
            <a:fillRect/>
          </a:stretch>
        </p:blipFill>
        <p:spPr bwMode="auto">
          <a:xfrm>
            <a:off x="1835696" y="980728"/>
            <a:ext cx="7128792" cy="5112568"/>
          </a:xfrm>
          <a:prstGeom prst="rect">
            <a:avLst/>
          </a:prstGeom>
          <a:noFill/>
        </p:spPr>
      </p:pic>
      <p:pic>
        <p:nvPicPr>
          <p:cNvPr id="5" name="Picture 4" descr="C:\Users\jagan\Downloads\Orthographic_camera_distance_focal_length.jif"/>
          <p:cNvPicPr>
            <a:picLocks noChangeAspect="1" noChangeArrowheads="1" noCrop="1"/>
          </p:cNvPicPr>
          <p:nvPr/>
        </p:nvPicPr>
        <p:blipFill>
          <a:blip r:embed="rId3" cstate="print"/>
          <a:srcRect/>
          <a:stretch>
            <a:fillRect/>
          </a:stretch>
        </p:blipFill>
        <p:spPr bwMode="auto">
          <a:xfrm>
            <a:off x="467543" y="1268760"/>
            <a:ext cx="2187243" cy="1944216"/>
          </a:xfrm>
          <a:prstGeom prst="rect">
            <a:avLst/>
          </a:prstGeom>
          <a:noFill/>
        </p:spPr>
      </p:pic>
      <p:sp>
        <p:nvSpPr>
          <p:cNvPr id="6"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Orthographic Projection</a:t>
            </a:r>
            <a:r>
              <a:rPr lang="en-US" dirty="0"/>
              <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FLAT SHADING</a:t>
            </a:r>
            <a:r>
              <a:rPr lang="en-US" dirty="0" smtClean="0"/>
              <a:t/>
            </a:r>
            <a:br>
              <a:rPr lang="en-US" dirty="0" smtClean="0"/>
            </a:br>
            <a:endParaRPr lang="en-US" dirty="0"/>
          </a:p>
        </p:txBody>
      </p:sp>
      <p:sp>
        <p:nvSpPr>
          <p:cNvPr id="3" name="Content Placeholder 2"/>
          <p:cNvSpPr>
            <a:spLocks noGrp="1"/>
          </p:cNvSpPr>
          <p:nvPr>
            <p:ph idx="1"/>
          </p:nvPr>
        </p:nvSpPr>
        <p:spPr>
          <a:xfrm>
            <a:off x="457200" y="1124744"/>
            <a:ext cx="8229600" cy="4525963"/>
          </a:xfrm>
        </p:spPr>
        <p:txBody>
          <a:bodyPr>
            <a:normAutofit/>
          </a:bodyPr>
          <a:lstStyle/>
          <a:p>
            <a:pPr>
              <a:lnSpc>
                <a:spcPct val="150000"/>
              </a:lnSpc>
            </a:pPr>
            <a:r>
              <a:rPr lang="en-US" sz="2000" dirty="0" smtClean="0">
                <a:latin typeface="Times New Roman" pitchFamily="18" charset="0"/>
                <a:cs typeface="Times New Roman" pitchFamily="18" charset="0"/>
              </a:rPr>
              <a:t>Flat </a:t>
            </a:r>
            <a:r>
              <a:rPr lang="en-US" sz="2000" dirty="0">
                <a:latin typeface="Times New Roman" pitchFamily="18" charset="0"/>
                <a:cs typeface="Times New Roman" pitchFamily="18" charset="0"/>
              </a:rPr>
              <a:t>shading works by applying a single </a:t>
            </a:r>
            <a:r>
              <a:rPr lang="en-US" sz="2000" dirty="0" smtClean="0">
                <a:latin typeface="Times New Roman" pitchFamily="18" charset="0"/>
                <a:cs typeface="Times New Roman" pitchFamily="18" charset="0"/>
              </a:rPr>
              <a:t>pixel </a:t>
            </a:r>
            <a:r>
              <a:rPr lang="en-US" sz="2000" dirty="0" err="1" smtClean="0">
                <a:latin typeface="Times New Roman" pitchFamily="18" charset="0"/>
                <a:cs typeface="Times New Roman" pitchFamily="18" charset="0"/>
              </a:rPr>
              <a:t>colour</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across an entire polygon.</a:t>
            </a:r>
          </a:p>
          <a:p>
            <a:pPr lvl="2">
              <a:lnSpc>
                <a:spcPct val="150000"/>
              </a:lnSpc>
              <a:buFont typeface="Wingdings" pitchFamily="2" charset="2"/>
              <a:buChar char="v"/>
            </a:pPr>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cannot handle </a:t>
            </a:r>
            <a:r>
              <a:rPr lang="en-US" sz="2000" dirty="0" err="1">
                <a:latin typeface="Times New Roman" pitchFamily="18" charset="0"/>
                <a:cs typeface="Times New Roman" pitchFamily="18" charset="0"/>
              </a:rPr>
              <a:t>specular</a:t>
            </a:r>
            <a:r>
              <a:rPr lang="en-US" sz="2000" dirty="0">
                <a:latin typeface="Times New Roman" pitchFamily="18" charset="0"/>
                <a:cs typeface="Times New Roman" pitchFamily="18" charset="0"/>
              </a:rPr>
              <a:t> reflection.</a:t>
            </a:r>
          </a:p>
          <a:p>
            <a:pPr>
              <a:lnSpc>
                <a:spcPct val="150000"/>
              </a:lnSpc>
            </a:pPr>
            <a:r>
              <a:rPr lang="en-US" sz="2000" dirty="0" smtClean="0">
                <a:latin typeface="Times New Roman" pitchFamily="18" charset="0"/>
                <a:cs typeface="Times New Roman" pitchFamily="18" charset="0"/>
              </a:rPr>
              <a:t>Very </a:t>
            </a:r>
            <a:r>
              <a:rPr lang="en-US" sz="2000" dirty="0">
                <a:latin typeface="Times New Roman" pitchFamily="18" charset="0"/>
                <a:cs typeface="Times New Roman" pitchFamily="18" charset="0"/>
              </a:rPr>
              <a:t>quick and efficient, but realism is limited.</a:t>
            </a:r>
          </a:p>
          <a:p>
            <a:pPr lvl="2">
              <a:lnSpc>
                <a:spcPct val="150000"/>
              </a:lnSpc>
              <a:buFont typeface="Wingdings" pitchFamily="2" charset="2"/>
              <a:buChar char="v"/>
            </a:pPr>
            <a:r>
              <a:rPr lang="en-US" sz="2000" dirty="0">
                <a:latin typeface="Times New Roman" pitchFamily="18" charset="0"/>
                <a:cs typeface="Times New Roman" pitchFamily="18" charset="0"/>
              </a:rPr>
              <a:t>Especially for low polygon counts.</a:t>
            </a:r>
          </a:p>
          <a:p>
            <a:pPr lvl="2">
              <a:lnSpc>
                <a:spcPct val="150000"/>
              </a:lnSpc>
              <a:buFont typeface="Wingdings" pitchFamily="2" charset="2"/>
              <a:buChar char="v"/>
            </a:pPr>
            <a:r>
              <a:rPr lang="en-US" sz="2000" dirty="0">
                <a:latin typeface="Times New Roman" pitchFamily="18" charset="0"/>
                <a:cs typeface="Times New Roman" pitchFamily="18" charset="0"/>
              </a:rPr>
              <a:t>Separate polygons are clearly visible.</a:t>
            </a:r>
          </a:p>
        </p:txBody>
      </p:sp>
      <p:pic>
        <p:nvPicPr>
          <p:cNvPr id="40962" name="Picture 2"/>
          <p:cNvPicPr>
            <a:picLocks noChangeAspect="1" noChangeArrowheads="1"/>
          </p:cNvPicPr>
          <p:nvPr/>
        </p:nvPicPr>
        <p:blipFill>
          <a:blip r:embed="rId2" cstate="print"/>
          <a:srcRect/>
          <a:stretch>
            <a:fillRect/>
          </a:stretch>
        </p:blipFill>
        <p:spPr bwMode="auto">
          <a:xfrm>
            <a:off x="804116" y="4365104"/>
            <a:ext cx="7512300" cy="183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The human eye is especially good at noticing edges.</a:t>
            </a:r>
          </a:p>
          <a:p>
            <a:pPr lvl="1">
              <a:lnSpc>
                <a:spcPct val="150000"/>
              </a:lnSpc>
            </a:pPr>
            <a:r>
              <a:rPr lang="en-US" sz="2000" dirty="0" smtClean="0">
                <a:latin typeface="Times New Roman" pitchFamily="18" charset="0"/>
                <a:cs typeface="Times New Roman" pitchFamily="18" charset="0"/>
              </a:rPr>
              <a:t>Flat shading is thus acting against our biology.</a:t>
            </a:r>
          </a:p>
          <a:p>
            <a:pPr>
              <a:lnSpc>
                <a:spcPct val="150000"/>
              </a:lnSpc>
            </a:pPr>
            <a:r>
              <a:rPr lang="en-US" sz="2000" dirty="0" smtClean="0">
                <a:latin typeface="Times New Roman" pitchFamily="18" charset="0"/>
                <a:cs typeface="Times New Roman" pitchFamily="18" charset="0"/>
              </a:rPr>
              <a:t>Better results can be obtained by interpolation of shading across a polygon’s surface.</a:t>
            </a:r>
          </a:p>
          <a:p>
            <a:pPr lvl="1">
              <a:lnSpc>
                <a:spcPct val="150000"/>
              </a:lnSpc>
            </a:pPr>
            <a:r>
              <a:rPr lang="en-US" sz="2000" dirty="0" smtClean="0">
                <a:latin typeface="Times New Roman" pitchFamily="18" charset="0"/>
                <a:cs typeface="Times New Roman" pitchFamily="18" charset="0"/>
              </a:rPr>
              <a:t>Common technique for this is </a:t>
            </a:r>
            <a:r>
              <a:rPr lang="en-US" sz="2000" b="1" dirty="0" err="1" smtClean="0">
                <a:latin typeface="Times New Roman" pitchFamily="18" charset="0"/>
                <a:cs typeface="Times New Roman" pitchFamily="18" charset="0"/>
              </a:rPr>
              <a:t>GouraudShading</a:t>
            </a:r>
            <a:r>
              <a:rPr lang="en-US" sz="2000" b="1" dirty="0" smtClean="0">
                <a:latin typeface="Times New Roman" pitchFamily="18" charset="0"/>
                <a:cs typeface="Times New Roman" pitchFamily="18" charset="0"/>
              </a:rPr>
              <a:t>.</a:t>
            </a:r>
          </a:p>
          <a:p>
            <a:pPr lvl="1">
              <a:lnSpc>
                <a:spcPct val="150000"/>
              </a:lnSpc>
            </a:pPr>
            <a:r>
              <a:rPr lang="en-US" sz="2000" dirty="0" smtClean="0">
                <a:latin typeface="Times New Roman" pitchFamily="18" charset="0"/>
                <a:cs typeface="Times New Roman" pitchFamily="18" charset="0"/>
              </a:rPr>
              <a:t>Used when polygons are approximating curved surfaces.</a:t>
            </a:r>
          </a:p>
          <a:p>
            <a:pPr lvl="1">
              <a:lnSpc>
                <a:spcPct val="150000"/>
              </a:lnSpc>
            </a:pPr>
            <a:r>
              <a:rPr lang="en-US" sz="2000" dirty="0" smtClean="0">
                <a:latin typeface="Times New Roman" pitchFamily="18" charset="0"/>
                <a:cs typeface="Times New Roman" pitchFamily="18" charset="0"/>
              </a:rPr>
              <a:t>This provides a linear </a:t>
            </a:r>
            <a:r>
              <a:rPr lang="en-US" sz="2000" dirty="0" err="1" smtClean="0">
                <a:latin typeface="Times New Roman" pitchFamily="18" charset="0"/>
                <a:cs typeface="Times New Roman" pitchFamily="18" charset="0"/>
              </a:rPr>
              <a:t>colour</a:t>
            </a:r>
            <a:r>
              <a:rPr lang="en-US" sz="2000" dirty="0" smtClean="0">
                <a:latin typeface="Times New Roman" pitchFamily="18" charset="0"/>
                <a:cs typeface="Times New Roman" pitchFamily="18" charset="0"/>
              </a:rPr>
              <a:t> gradient over the polygon.</a:t>
            </a:r>
            <a:endParaRPr lang="en-US" sz="2000" dirty="0">
              <a:latin typeface="Times New Roman" pitchFamily="18" charset="0"/>
              <a:cs typeface="Times New Roman" pitchFamily="18" charset="0"/>
            </a:endParaRPr>
          </a:p>
        </p:txBody>
      </p:sp>
      <p:sp>
        <p:nvSpPr>
          <p:cNvPr id="4" name="Title 1"/>
          <p:cNvSpPr txBox="1">
            <a:spLocks/>
          </p:cNvSpPr>
          <p:nvPr/>
        </p:nvSpPr>
        <p:spPr>
          <a:xfrm>
            <a:off x="457200"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smtClean="0">
                <a:ln>
                  <a:noFill/>
                </a:ln>
                <a:solidFill>
                  <a:srgbClr val="FFC000"/>
                </a:solidFill>
                <a:effectLst/>
                <a:uLnTx/>
                <a:uFillTx/>
                <a:latin typeface="Times New Roman" pitchFamily="18" charset="0"/>
                <a:ea typeface="+mj-ea"/>
                <a:cs typeface="Times New Roman" pitchFamily="18" charset="0"/>
              </a:rPr>
              <a:t>FLAT SHADING</a:t>
            </a:r>
            <a:r>
              <a:rPr kumimoji="0" lang="en-US" sz="4400" b="0" i="0" u="none" strike="noStrike" kern="1200" cap="none" spc="0" normalizeH="0" baseline="0" noProof="0" smtClean="0">
                <a:ln>
                  <a:noFill/>
                </a:ln>
                <a:solidFill>
                  <a:schemeClr val="tx1"/>
                </a:solidFill>
                <a:effectLst/>
                <a:uLnTx/>
                <a:uFillTx/>
                <a:latin typeface="+mj-lt"/>
                <a:ea typeface="+mj-ea"/>
                <a:cs typeface="+mj-cs"/>
              </a:rPr>
              <a:t/>
            </a:r>
            <a:br>
              <a:rPr kumimoji="0" lang="en-US" sz="4400" b="0" i="0" u="none" strike="noStrike" kern="1200" cap="none" spc="0" normalizeH="0" baseline="0" noProof="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rmAutofit/>
          </a:bodyPr>
          <a:lstStyle/>
          <a:p>
            <a:pPr>
              <a:lnSpc>
                <a:spcPct val="150000"/>
              </a:lnSpc>
            </a:pPr>
            <a:r>
              <a:rPr lang="en-US" sz="2000" dirty="0" smtClean="0">
                <a:latin typeface="Times New Roman" pitchFamily="18" charset="0"/>
                <a:cs typeface="Times New Roman" pitchFamily="18" charset="0"/>
              </a:rPr>
              <a:t>First, must calculate </a:t>
            </a:r>
            <a:r>
              <a:rPr lang="en-US" sz="2000" b="1" dirty="0" smtClean="0">
                <a:latin typeface="Times New Roman" pitchFamily="18" charset="0"/>
                <a:cs typeface="Times New Roman" pitchFamily="18" charset="0"/>
              </a:rPr>
              <a:t>vertex intensity.</a:t>
            </a:r>
          </a:p>
          <a:p>
            <a:pPr lvl="1">
              <a:lnSpc>
                <a:spcPct val="150000"/>
              </a:lnSpc>
              <a:buFont typeface="Wingdings" pitchFamily="2" charset="2"/>
              <a:buChar char="v"/>
            </a:pPr>
            <a:r>
              <a:rPr lang="en-US" sz="2000" dirty="0" smtClean="0">
                <a:latin typeface="Times New Roman" pitchFamily="18" charset="0"/>
                <a:cs typeface="Times New Roman" pitchFamily="18" charset="0"/>
              </a:rPr>
              <a:t>Simple method is to average the light intensity of all polygons sharing a vertex.</a:t>
            </a:r>
          </a:p>
          <a:p>
            <a:pPr lvl="1">
              <a:lnSpc>
                <a:spcPct val="150000"/>
              </a:lnSpc>
              <a:buFont typeface="Wingdings" pitchFamily="2" charset="2"/>
              <a:buChar char="v"/>
            </a:pPr>
            <a:r>
              <a:rPr lang="en-US" sz="2000" dirty="0" smtClean="0">
                <a:latin typeface="Times New Roman" pitchFamily="18" charset="0"/>
                <a:cs typeface="Times New Roman" pitchFamily="18" charset="0"/>
              </a:rPr>
              <a:t> More complex method involves </a:t>
            </a:r>
            <a:r>
              <a:rPr lang="en-US" sz="2000" dirty="0" err="1" smtClean="0">
                <a:latin typeface="Times New Roman" pitchFamily="18" charset="0"/>
                <a:cs typeface="Times New Roman" pitchFamily="18" charset="0"/>
              </a:rPr>
              <a:t>modelling</a:t>
            </a:r>
            <a:r>
              <a:rPr lang="en-US" sz="2000" dirty="0" smtClean="0">
                <a:latin typeface="Times New Roman" pitchFamily="18" charset="0"/>
                <a:cs typeface="Times New Roman" pitchFamily="18" charset="0"/>
              </a:rPr>
              <a:t> light interaction at each vertex.</a:t>
            </a:r>
          </a:p>
          <a:p>
            <a:pPr lvl="2">
              <a:lnSpc>
                <a:spcPct val="150000"/>
              </a:lnSpc>
              <a:buFont typeface="Wingdings" pitchFamily="2" charset="2"/>
              <a:buChar char="ü"/>
            </a:pPr>
            <a:r>
              <a:rPr lang="en-US" sz="2000" dirty="0" smtClean="0">
                <a:latin typeface="Times New Roman" pitchFamily="18" charset="0"/>
                <a:cs typeface="Times New Roman" pitchFamily="18" charset="0"/>
              </a:rPr>
              <a:t>More computation, but more realistic output.</a:t>
            </a:r>
            <a:endParaRPr lang="en-US" sz="2000" dirty="0">
              <a:latin typeface="Times New Roman" pitchFamily="18" charset="0"/>
              <a:cs typeface="Times New Roman" pitchFamily="18" charset="0"/>
            </a:endParaRPr>
          </a:p>
        </p:txBody>
      </p:sp>
      <p:sp>
        <p:nvSpPr>
          <p:cNvPr id="4" name="Rectangle 3"/>
          <p:cNvSpPr/>
          <p:nvPr/>
        </p:nvSpPr>
        <p:spPr>
          <a:xfrm>
            <a:off x="2339752" y="332656"/>
            <a:ext cx="3419526" cy="584775"/>
          </a:xfrm>
          <a:prstGeom prst="rect">
            <a:avLst/>
          </a:prstGeom>
        </p:spPr>
        <p:txBody>
          <a:bodyPr wrap="none">
            <a:spAutoFit/>
          </a:bodyPr>
          <a:lstStyle/>
          <a:p>
            <a:r>
              <a:rPr lang="en-US" sz="3200" b="1" dirty="0" smtClean="0">
                <a:solidFill>
                  <a:srgbClr val="FFC000"/>
                </a:solidFill>
                <a:latin typeface="Times New Roman" pitchFamily="18" charset="0"/>
                <a:cs typeface="Times New Roman" pitchFamily="18" charset="0"/>
              </a:rPr>
              <a:t>Gouraud Shading.</a:t>
            </a:r>
            <a:endParaRPr lang="en-US" sz="3200" dirty="0">
              <a:solidFill>
                <a:srgbClr val="FFC000"/>
              </a:solidFill>
            </a:endParaRPr>
          </a:p>
        </p:txBody>
      </p:sp>
      <p:pic>
        <p:nvPicPr>
          <p:cNvPr id="1026" name="Picture 2"/>
          <p:cNvPicPr>
            <a:picLocks noChangeAspect="1" noChangeArrowheads="1"/>
          </p:cNvPicPr>
          <p:nvPr/>
        </p:nvPicPr>
        <p:blipFill>
          <a:blip r:embed="rId2" cstate="print"/>
          <a:srcRect/>
          <a:stretch>
            <a:fillRect/>
          </a:stretch>
        </p:blipFill>
        <p:spPr bwMode="auto">
          <a:xfrm>
            <a:off x="1142691" y="4365104"/>
            <a:ext cx="5949589" cy="205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smtClean="0">
                <a:latin typeface="Times New Roman" pitchFamily="18" charset="0"/>
                <a:cs typeface="Times New Roman" pitchFamily="18" charset="0"/>
              </a:rPr>
              <a:t>Light intensity at each vertex used to calculate light intensity of pixels in polygon.</a:t>
            </a:r>
          </a:p>
          <a:p>
            <a:endParaRPr lang="en-US" sz="20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2195736" y="2852936"/>
            <a:ext cx="4219575" cy="2828925"/>
          </a:xfrm>
          <a:prstGeom prst="rect">
            <a:avLst/>
          </a:prstGeom>
          <a:noFill/>
          <a:ln w="9525">
            <a:noFill/>
            <a:miter lim="800000"/>
            <a:headEnd/>
            <a:tailEnd/>
          </a:ln>
        </p:spPr>
      </p:pic>
      <p:sp>
        <p:nvSpPr>
          <p:cNvPr id="5" name="Rectangle 4"/>
          <p:cNvSpPr/>
          <p:nvPr/>
        </p:nvSpPr>
        <p:spPr>
          <a:xfrm>
            <a:off x="2339752" y="332656"/>
            <a:ext cx="3419526" cy="584775"/>
          </a:xfrm>
          <a:prstGeom prst="rect">
            <a:avLst/>
          </a:prstGeom>
        </p:spPr>
        <p:txBody>
          <a:bodyPr wrap="none">
            <a:spAutoFit/>
          </a:bodyPr>
          <a:lstStyle/>
          <a:p>
            <a:r>
              <a:rPr lang="en-US" sz="3200" b="1" dirty="0" smtClean="0">
                <a:solidFill>
                  <a:srgbClr val="FFC000"/>
                </a:solidFill>
                <a:latin typeface="Times New Roman" pitchFamily="18" charset="0"/>
                <a:cs typeface="Times New Roman" pitchFamily="18" charset="0"/>
              </a:rPr>
              <a:t>Gouraud Shading.</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FLAT VERSUS GOURAUD</a:t>
            </a:r>
            <a:endParaRPr lang="en-US" sz="3200" b="1" dirty="0">
              <a:solidFill>
                <a:srgbClr val="FFC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737245" y="1796404"/>
            <a:ext cx="3574495" cy="27000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010100" y="1700807"/>
            <a:ext cx="3571319" cy="2700000"/>
          </a:xfrm>
          <a:prstGeom prst="rect">
            <a:avLst/>
          </a:prstGeom>
          <a:noFill/>
          <a:ln w="9525">
            <a:noFill/>
            <a:miter lim="800000"/>
            <a:headEnd/>
            <a:tailEnd/>
          </a:ln>
        </p:spPr>
      </p:pic>
      <p:sp>
        <p:nvSpPr>
          <p:cNvPr id="6" name="Rectangle 5"/>
          <p:cNvSpPr/>
          <p:nvPr/>
        </p:nvSpPr>
        <p:spPr>
          <a:xfrm>
            <a:off x="0" y="4725144"/>
            <a:ext cx="4572000" cy="923330"/>
          </a:xfrm>
          <a:prstGeom prst="rect">
            <a:avLst/>
          </a:prstGeom>
        </p:spPr>
        <p:txBody>
          <a:bodyPr>
            <a:spAutoFit/>
          </a:bodyPr>
          <a:lstStyle/>
          <a:p>
            <a:pPr algn="ctr"/>
            <a:r>
              <a:rPr lang="en-US" b="1" dirty="0" smtClean="0">
                <a:latin typeface="Times New Roman" pitchFamily="18" charset="0"/>
                <a:cs typeface="Times New Roman" pitchFamily="18" charset="0"/>
              </a:rPr>
              <a:t>Flat Shading Model – note</a:t>
            </a:r>
          </a:p>
          <a:p>
            <a:pPr algn="ctr"/>
            <a:r>
              <a:rPr lang="en-US" dirty="0" smtClean="0">
                <a:latin typeface="Times New Roman" pitchFamily="18" charset="0"/>
                <a:cs typeface="Times New Roman" pitchFamily="18" charset="0"/>
              </a:rPr>
              <a:t>individual polygons easily</a:t>
            </a:r>
          </a:p>
          <a:p>
            <a:pPr algn="ctr"/>
            <a:r>
              <a:rPr lang="en-US" dirty="0" smtClean="0">
                <a:latin typeface="Times New Roman" pitchFamily="18" charset="0"/>
                <a:cs typeface="Times New Roman" pitchFamily="18" charset="0"/>
              </a:rPr>
              <a:t>identifiable.</a:t>
            </a:r>
            <a:endParaRPr lang="en-US" dirty="0">
              <a:latin typeface="Times New Roman" pitchFamily="18" charset="0"/>
              <a:cs typeface="Times New Roman" pitchFamily="18" charset="0"/>
            </a:endParaRPr>
          </a:p>
        </p:txBody>
      </p:sp>
      <p:sp>
        <p:nvSpPr>
          <p:cNvPr id="7" name="Rectangle 6"/>
          <p:cNvSpPr/>
          <p:nvPr/>
        </p:nvSpPr>
        <p:spPr>
          <a:xfrm>
            <a:off x="4572000" y="4725144"/>
            <a:ext cx="4572000" cy="1200329"/>
          </a:xfrm>
          <a:prstGeom prst="rect">
            <a:avLst/>
          </a:prstGeom>
        </p:spPr>
        <p:txBody>
          <a:bodyPr>
            <a:spAutoFit/>
          </a:bodyPr>
          <a:lstStyle/>
          <a:p>
            <a:pPr algn="ctr"/>
            <a:r>
              <a:rPr lang="en-US" b="1" dirty="0" err="1" smtClean="0">
                <a:latin typeface="Times New Roman" pitchFamily="18" charset="0"/>
                <a:cs typeface="Times New Roman" pitchFamily="18" charset="0"/>
              </a:rPr>
              <a:t>Gouraud</a:t>
            </a:r>
            <a:r>
              <a:rPr lang="en-US" b="1" dirty="0" smtClean="0">
                <a:latin typeface="Times New Roman" pitchFamily="18" charset="0"/>
                <a:cs typeface="Times New Roman" pitchFamily="18" charset="0"/>
              </a:rPr>
              <a:t> Shading Model –</a:t>
            </a:r>
          </a:p>
          <a:p>
            <a:pPr algn="ctr"/>
            <a:r>
              <a:rPr lang="en-US" dirty="0" smtClean="0">
                <a:latin typeface="Times New Roman" pitchFamily="18" charset="0"/>
                <a:cs typeface="Times New Roman" pitchFamily="18" charset="0"/>
              </a:rPr>
              <a:t>interpolation of pixel </a:t>
            </a:r>
            <a:r>
              <a:rPr lang="en-US" dirty="0" err="1" smtClean="0">
                <a:latin typeface="Times New Roman" pitchFamily="18" charset="0"/>
                <a:cs typeface="Times New Roman" pitchFamily="18" charset="0"/>
              </a:rPr>
              <a:t>colours</a:t>
            </a:r>
            <a:endParaRPr lang="en-US" dirty="0" smtClean="0">
              <a:latin typeface="Times New Roman" pitchFamily="18" charset="0"/>
              <a:cs typeface="Times New Roman" pitchFamily="18" charset="0"/>
            </a:endParaRPr>
          </a:p>
          <a:p>
            <a:pPr algn="ctr"/>
            <a:r>
              <a:rPr lang="en-US" dirty="0" smtClean="0">
                <a:latin typeface="Times New Roman" pitchFamily="18" charset="0"/>
                <a:cs typeface="Times New Roman" pitchFamily="18" charset="0"/>
              </a:rPr>
              <a:t>across polygons hides edges</a:t>
            </a:r>
          </a:p>
          <a:p>
            <a:pPr algn="ctr"/>
            <a:r>
              <a:rPr lang="en-US" dirty="0" smtClean="0">
                <a:latin typeface="Times New Roman" pitchFamily="18" charset="0"/>
                <a:cs typeface="Times New Roman" pitchFamily="18" charset="0"/>
              </a:rPr>
              <a:t>better.</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FLAT SHADING</a:t>
            </a:r>
            <a:endParaRPr lang="en-US" sz="3200" b="1" dirty="0">
              <a:solidFill>
                <a:srgbClr val="FFC000"/>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611560" y="1196752"/>
            <a:ext cx="7171678" cy="540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GOURAUD SHADING</a:t>
            </a:r>
            <a:endParaRPr lang="en-US" sz="3200" b="1" dirty="0">
              <a:solidFill>
                <a:srgbClr val="FFC000"/>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467544" y="1314450"/>
            <a:ext cx="7200000" cy="540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PHONG REFLECTION MODEL</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The </a:t>
            </a:r>
            <a:r>
              <a:rPr lang="en-US" sz="2000" dirty="0" err="1" smtClean="0">
                <a:latin typeface="Times New Roman" pitchFamily="18" charset="0"/>
                <a:cs typeface="Times New Roman" pitchFamily="18" charset="0"/>
              </a:rPr>
              <a:t>Phong</a:t>
            </a:r>
            <a:r>
              <a:rPr lang="en-US" sz="2000" dirty="0" smtClean="0">
                <a:latin typeface="Times New Roman" pitchFamily="18" charset="0"/>
                <a:cs typeface="Times New Roman" pitchFamily="18" charset="0"/>
              </a:rPr>
              <a:t> Reflection Model works by estimating the </a:t>
            </a:r>
            <a:r>
              <a:rPr lang="en-US" sz="2000" dirty="0" err="1" smtClean="0">
                <a:latin typeface="Times New Roman" pitchFamily="18" charset="0"/>
                <a:cs typeface="Times New Roman" pitchFamily="18" charset="0"/>
              </a:rPr>
              <a:t>colours</a:t>
            </a:r>
            <a:r>
              <a:rPr lang="en-US" sz="2000" dirty="0" smtClean="0">
                <a:latin typeface="Times New Roman" pitchFamily="18" charset="0"/>
                <a:cs typeface="Times New Roman" pitchFamily="18" charset="0"/>
              </a:rPr>
              <a:t> of pixels.</a:t>
            </a:r>
          </a:p>
          <a:p>
            <a:pPr lvl="1">
              <a:lnSpc>
                <a:spcPct val="150000"/>
              </a:lnSpc>
              <a:buFont typeface="Wingdings" pitchFamily="2" charset="2"/>
              <a:buChar char="v"/>
            </a:pPr>
            <a:r>
              <a:rPr lang="en-US" sz="2000" dirty="0" smtClean="0">
                <a:latin typeface="Times New Roman" pitchFamily="18" charset="0"/>
                <a:cs typeface="Times New Roman" pitchFamily="18" charset="0"/>
              </a:rPr>
              <a:t>Light described as the combination of:</a:t>
            </a:r>
          </a:p>
          <a:p>
            <a:pPr lvl="2">
              <a:lnSpc>
                <a:spcPct val="150000"/>
              </a:lnSpc>
              <a:buFont typeface="Wingdings" pitchFamily="2" charset="2"/>
              <a:buChar char="ü"/>
            </a:pPr>
            <a:r>
              <a:rPr lang="en-US" sz="2000" dirty="0" smtClean="0">
                <a:latin typeface="Times New Roman" pitchFamily="18" charset="0"/>
                <a:cs typeface="Times New Roman" pitchFamily="18" charset="0"/>
              </a:rPr>
              <a:t>Ambient light</a:t>
            </a:r>
          </a:p>
          <a:p>
            <a:pPr lvl="2">
              <a:lnSpc>
                <a:spcPct val="150000"/>
              </a:lnSpc>
              <a:buFont typeface="Wingdings" pitchFamily="2" charset="2"/>
              <a:buChar char="ü"/>
            </a:pPr>
            <a:r>
              <a:rPr lang="en-US" sz="2000" dirty="0" smtClean="0">
                <a:latin typeface="Times New Roman" pitchFamily="18" charset="0"/>
                <a:cs typeface="Times New Roman" pitchFamily="18" charset="0"/>
              </a:rPr>
              <a:t> Diffuse light</a:t>
            </a:r>
          </a:p>
          <a:p>
            <a:pPr lvl="2">
              <a:lnSpc>
                <a:spcPct val="150000"/>
              </a:lnSpc>
              <a:buFont typeface="Wingdings" pitchFamily="2" charset="2"/>
              <a:buChar char="ü"/>
            </a:pPr>
            <a:r>
              <a:rPr lang="en-US" sz="2000" dirty="0" err="1" smtClean="0">
                <a:latin typeface="Times New Roman" pitchFamily="18" charset="0"/>
                <a:cs typeface="Times New Roman" pitchFamily="18" charset="0"/>
              </a:rPr>
              <a:t>Specular</a:t>
            </a:r>
            <a:r>
              <a:rPr lang="en-US" sz="2000" dirty="0" smtClean="0">
                <a:latin typeface="Times New Roman" pitchFamily="18" charset="0"/>
                <a:cs typeface="Times New Roman" pitchFamily="18" charset="0"/>
              </a:rPr>
              <a:t> Light</a:t>
            </a:r>
            <a:endParaRPr lang="en-US" sz="20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827584" y="4365104"/>
            <a:ext cx="7416824" cy="20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PHONG SHADING</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28800"/>
            <a:ext cx="8229600" cy="4525963"/>
          </a:xfrm>
        </p:spPr>
        <p:txBody>
          <a:bodyPr>
            <a:normAutofit/>
          </a:bodyPr>
          <a:lstStyle/>
          <a:p>
            <a:pPr algn="just">
              <a:lnSpc>
                <a:spcPct val="150000"/>
              </a:lnSpc>
            </a:pPr>
            <a:r>
              <a:rPr lang="en-US" sz="2000" dirty="0" smtClean="0">
                <a:latin typeface="Times New Roman" pitchFamily="18" charset="0"/>
                <a:cs typeface="Times New Roman" pitchFamily="18" charset="0"/>
              </a:rPr>
              <a:t>Problem of visible edges mitigated by </a:t>
            </a:r>
            <a:r>
              <a:rPr lang="en-US" sz="2000" dirty="0" err="1" smtClean="0">
                <a:latin typeface="Times New Roman" pitchFamily="18" charset="0"/>
                <a:cs typeface="Times New Roman" pitchFamily="18" charset="0"/>
              </a:rPr>
              <a:t>Gouraud</a:t>
            </a:r>
            <a:r>
              <a:rPr lang="en-US" sz="2000" dirty="0" smtClean="0">
                <a:latin typeface="Times New Roman" pitchFamily="18" charset="0"/>
                <a:cs typeface="Times New Roman" pitchFamily="18" charset="0"/>
              </a:rPr>
              <a:t> shading</a:t>
            </a:r>
          </a:p>
          <a:p>
            <a:pPr lvl="1">
              <a:lnSpc>
                <a:spcPct val="150000"/>
              </a:lnSpc>
              <a:buFont typeface="Wingdings" pitchFamily="2" charset="2"/>
              <a:buChar char="§"/>
            </a:pPr>
            <a:r>
              <a:rPr lang="en-US" sz="2000" dirty="0" smtClean="0">
                <a:latin typeface="Times New Roman" pitchFamily="18" charset="0"/>
                <a:cs typeface="Times New Roman" pitchFamily="18" charset="0"/>
              </a:rPr>
              <a:t>Not eliminated</a:t>
            </a:r>
          </a:p>
          <a:p>
            <a:pPr lvl="1">
              <a:lnSpc>
                <a:spcPct val="150000"/>
              </a:lnSpc>
              <a:buFont typeface="Wingdings" pitchFamily="2" charset="2"/>
              <a:buChar char="§"/>
            </a:pPr>
            <a:r>
              <a:rPr lang="en-US" sz="2000" dirty="0" smtClean="0">
                <a:latin typeface="Times New Roman" pitchFamily="18" charset="0"/>
                <a:cs typeface="Times New Roman" pitchFamily="18" charset="0"/>
              </a:rPr>
              <a:t>Minimum and maximum intensity will always occur at vertexes.</a:t>
            </a:r>
          </a:p>
          <a:p>
            <a:pPr marL="342900" lvl="1" indent="-342900" algn="just">
              <a:lnSpc>
                <a:spcPct val="150000"/>
              </a:lnSpc>
              <a:buFont typeface="Arial" pitchFamily="34" charset="0"/>
              <a:buChar char="•"/>
            </a:pPr>
            <a:r>
              <a:rPr lang="en-US" sz="2000" dirty="0" smtClean="0">
                <a:latin typeface="Times New Roman" pitchFamily="18" charset="0"/>
                <a:cs typeface="Times New Roman" pitchFamily="18" charset="0"/>
              </a:rPr>
              <a:t>Calculation works on the basis of interpolation.</a:t>
            </a:r>
          </a:p>
          <a:p>
            <a:pPr lvl="1">
              <a:lnSpc>
                <a:spcPct val="150000"/>
              </a:lnSpc>
              <a:buFont typeface="Wingdings" pitchFamily="2" charset="2"/>
              <a:buChar char="§"/>
            </a:pPr>
            <a:r>
              <a:rPr lang="en-US" sz="2000" dirty="0" smtClean="0">
                <a:latin typeface="Times New Roman" pitchFamily="18" charset="0"/>
                <a:cs typeface="Times New Roman" pitchFamily="18" charset="0"/>
              </a:rPr>
              <a:t>Interpolation works slightly differently.</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000" b="1" dirty="0" smtClean="0">
                <a:solidFill>
                  <a:srgbClr val="FFC000"/>
                </a:solidFill>
                <a:latin typeface="Times New Roman" pitchFamily="18" charset="0"/>
                <a:cs typeface="Times New Roman" pitchFamily="18" charset="0"/>
              </a:rPr>
              <a:t>SURFACE NORMALS</a:t>
            </a:r>
            <a:endParaRPr lang="en-US" sz="30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379909"/>
            <a:ext cx="8229600" cy="5001419"/>
          </a:xfrm>
        </p:spPr>
        <p:txBody>
          <a:bodyPr>
            <a:normAutofit/>
          </a:bodyPr>
          <a:lstStyle/>
          <a:p>
            <a:pPr>
              <a:lnSpc>
                <a:spcPct val="150000"/>
              </a:lnSpc>
            </a:pPr>
            <a:r>
              <a:rPr lang="en-US" sz="2000" dirty="0" smtClean="0">
                <a:latin typeface="Times New Roman" pitchFamily="18" charset="0"/>
                <a:cs typeface="Times New Roman" pitchFamily="18" charset="0"/>
              </a:rPr>
              <a:t>When determining the way light interacts with a polygon, we base it on the surface normal.</a:t>
            </a:r>
          </a:p>
          <a:p>
            <a:pPr lvl="1">
              <a:lnSpc>
                <a:spcPct val="150000"/>
              </a:lnSpc>
              <a:buFont typeface="Wingdings" pitchFamily="2" charset="2"/>
              <a:buChar char="v"/>
            </a:pPr>
            <a:r>
              <a:rPr lang="en-US" sz="2000" dirty="0" smtClean="0">
                <a:latin typeface="Times New Roman" pitchFamily="18" charset="0"/>
                <a:cs typeface="Times New Roman" pitchFamily="18" charset="0"/>
              </a:rPr>
              <a:t>A hypothetical line that extends perpendicularly from the point.</a:t>
            </a:r>
          </a:p>
          <a:p>
            <a:pPr>
              <a:lnSpc>
                <a:spcPct val="150000"/>
              </a:lnSpc>
            </a:pPr>
            <a:r>
              <a:rPr lang="en-US" sz="2000" dirty="0" smtClean="0">
                <a:latin typeface="Times New Roman" pitchFamily="18" charset="0"/>
                <a:cs typeface="Times New Roman" pitchFamily="18" charset="0"/>
              </a:rPr>
              <a:t>With flat shading, we base the intersection on the surface normal of the middle pixel of a polygon.</a:t>
            </a:r>
          </a:p>
          <a:p>
            <a:pPr lvl="1">
              <a:lnSpc>
                <a:spcPct val="150000"/>
              </a:lnSpc>
              <a:buFont typeface="Wingdings" pitchFamily="2" charset="2"/>
              <a:buChar char="v"/>
            </a:pPr>
            <a:r>
              <a:rPr lang="en-US" sz="2000" dirty="0" smtClean="0">
                <a:latin typeface="Times New Roman" pitchFamily="18" charset="0"/>
                <a:cs typeface="Times New Roman" pitchFamily="18" charset="0"/>
              </a:rPr>
              <a:t>This gives a rough measure of light intensity.</a:t>
            </a:r>
          </a:p>
          <a:p>
            <a:pPr>
              <a:lnSpc>
                <a:spcPct val="150000"/>
              </a:lnSpc>
            </a:pPr>
            <a:r>
              <a:rPr lang="en-US" sz="2000" dirty="0" smtClean="0">
                <a:latin typeface="Times New Roman" pitchFamily="18" charset="0"/>
                <a:cs typeface="Times New Roman" pitchFamily="18" charset="0"/>
              </a:rPr>
              <a:t>With </a:t>
            </a:r>
            <a:r>
              <a:rPr lang="en-US" sz="2000" dirty="0" err="1" smtClean="0">
                <a:latin typeface="Times New Roman" pitchFamily="18" charset="0"/>
                <a:cs typeface="Times New Roman" pitchFamily="18" charset="0"/>
              </a:rPr>
              <a:t>Gouraud</a:t>
            </a:r>
            <a:r>
              <a:rPr lang="en-US" sz="2000" dirty="0" smtClean="0">
                <a:latin typeface="Times New Roman" pitchFamily="18" charset="0"/>
                <a:cs typeface="Times New Roman" pitchFamily="18" charset="0"/>
              </a:rPr>
              <a:t>, we base it on the intensity of each vertex.</a:t>
            </a:r>
          </a:p>
          <a:p>
            <a:pPr lvl="1">
              <a:lnSpc>
                <a:spcPct val="150000"/>
              </a:lnSpc>
              <a:buFont typeface="Wingdings" pitchFamily="2" charset="2"/>
              <a:buChar char="v"/>
            </a:pPr>
            <a:r>
              <a:rPr lang="en-US" sz="2000" dirty="0" smtClean="0">
                <a:latin typeface="Times New Roman" pitchFamily="18" charset="0"/>
                <a:cs typeface="Times New Roman" pitchFamily="18" charset="0"/>
              </a:rPr>
              <a:t>More nuanced.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Parallel Projection"/>
          <p:cNvPicPr>
            <a:picLocks noChangeAspect="1" noChangeArrowheads="1"/>
          </p:cNvPicPr>
          <p:nvPr/>
        </p:nvPicPr>
        <p:blipFill>
          <a:blip r:embed="rId2" cstate="print"/>
          <a:srcRect/>
          <a:stretch>
            <a:fillRect/>
          </a:stretch>
        </p:blipFill>
        <p:spPr bwMode="auto">
          <a:xfrm>
            <a:off x="755576" y="1700808"/>
            <a:ext cx="7704856" cy="4104456"/>
          </a:xfrm>
          <a:prstGeom prst="rect">
            <a:avLst/>
          </a:prstGeom>
          <a:noFill/>
        </p:spPr>
      </p:pic>
      <p:sp>
        <p:nvSpPr>
          <p:cNvPr id="6"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Orthographic Projection</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PHONG SHADING</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08720"/>
            <a:ext cx="8229600" cy="4525963"/>
          </a:xfrm>
        </p:spPr>
        <p:txBody>
          <a:bodyPr/>
          <a:lstStyle/>
          <a:p>
            <a:pPr>
              <a:lnSpc>
                <a:spcPct val="150000"/>
              </a:lnSpc>
            </a:pPr>
            <a:r>
              <a:rPr lang="en-US" dirty="0" smtClean="0"/>
              <a:t> </a:t>
            </a:r>
            <a:r>
              <a:rPr lang="en-US" sz="2000" dirty="0" err="1" smtClean="0">
                <a:latin typeface="Times New Roman" pitchFamily="18" charset="0"/>
                <a:cs typeface="Times New Roman" pitchFamily="18" charset="0"/>
              </a:rPr>
              <a:t>Phong</a:t>
            </a:r>
            <a:r>
              <a:rPr lang="en-US" sz="2000" dirty="0" smtClean="0">
                <a:latin typeface="Times New Roman" pitchFamily="18" charset="0"/>
                <a:cs typeface="Times New Roman" pitchFamily="18" charset="0"/>
              </a:rPr>
              <a:t> Shading interpolates the surface </a:t>
            </a:r>
            <a:r>
              <a:rPr lang="en-US" sz="2000" dirty="0" err="1" smtClean="0">
                <a:latin typeface="Times New Roman" pitchFamily="18" charset="0"/>
                <a:cs typeface="Times New Roman" pitchFamily="18" charset="0"/>
              </a:rPr>
              <a:t>normals</a:t>
            </a:r>
            <a:r>
              <a:rPr lang="en-US" sz="2000" dirty="0" smtClean="0">
                <a:latin typeface="Times New Roman" pitchFamily="18" charset="0"/>
                <a:cs typeface="Times New Roman" pitchFamily="18" charset="0"/>
              </a:rPr>
              <a:t> across a polygon.</a:t>
            </a:r>
          </a:p>
          <a:p>
            <a:pPr lvl="1">
              <a:lnSpc>
                <a:spcPct val="150000"/>
              </a:lnSpc>
              <a:buFont typeface="Wingdings" pitchFamily="2" charset="2"/>
              <a:buChar char="v"/>
            </a:pPr>
            <a:r>
              <a:rPr lang="en-US" sz="2000" dirty="0" smtClean="0">
                <a:latin typeface="Times New Roman" pitchFamily="18" charset="0"/>
                <a:cs typeface="Times New Roman" pitchFamily="18" charset="0"/>
              </a:rPr>
              <a:t>Intensity is estimated based on these interpolated </a:t>
            </a:r>
            <a:r>
              <a:rPr lang="en-US" sz="2000" dirty="0" err="1" smtClean="0">
                <a:latin typeface="Times New Roman" pitchFamily="18" charset="0"/>
                <a:cs typeface="Times New Roman" pitchFamily="18" charset="0"/>
              </a:rPr>
              <a:t>normals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1043608" y="2204864"/>
            <a:ext cx="6554391" cy="23400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771800" y="4149080"/>
            <a:ext cx="2428875" cy="1828800"/>
          </a:xfrm>
          <a:prstGeom prst="rect">
            <a:avLst/>
          </a:prstGeom>
          <a:noFill/>
          <a:ln w="9525">
            <a:noFill/>
            <a:miter lim="800000"/>
            <a:headEnd/>
            <a:tailEnd/>
          </a:ln>
        </p:spPr>
      </p:pic>
      <p:sp>
        <p:nvSpPr>
          <p:cNvPr id="6" name="Rectangle 5"/>
          <p:cNvSpPr/>
          <p:nvPr/>
        </p:nvSpPr>
        <p:spPr>
          <a:xfrm>
            <a:off x="3203848" y="6021288"/>
            <a:ext cx="1574470" cy="369332"/>
          </a:xfrm>
          <a:prstGeom prst="rect">
            <a:avLst/>
          </a:prstGeom>
        </p:spPr>
        <p:txBody>
          <a:bodyPr wrap="none">
            <a:spAutoFit/>
          </a:bodyPr>
          <a:lstStyle/>
          <a:p>
            <a:r>
              <a:rPr lang="en-US" dirty="0" err="1" smtClean="0">
                <a:latin typeface="Times New Roman" pitchFamily="18" charset="0"/>
                <a:cs typeface="Times New Roman" pitchFamily="18" charset="0"/>
              </a:rPr>
              <a:t>Phong</a:t>
            </a:r>
            <a:r>
              <a:rPr lang="en-US" dirty="0" smtClean="0">
                <a:latin typeface="Times New Roman" pitchFamily="18" charset="0"/>
                <a:cs typeface="Times New Roman" pitchFamily="18" charset="0"/>
              </a:rPr>
              <a:t> Shading</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Ray Tracing</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08720"/>
            <a:ext cx="8229600" cy="4857403"/>
          </a:xfrm>
        </p:spPr>
        <p:txBody>
          <a:bodyPr>
            <a:normAutofit/>
          </a:bodyPr>
          <a:lstStyle/>
          <a:p>
            <a:pPr algn="ctr">
              <a:lnSpc>
                <a:spcPct val="150000"/>
              </a:lnSpc>
              <a:buNone/>
            </a:pPr>
            <a:r>
              <a:rPr lang="en-US" sz="2200" b="1" dirty="0" smtClean="0">
                <a:latin typeface="Times New Roman" pitchFamily="18" charset="0"/>
                <a:cs typeface="Times New Roman" pitchFamily="18" charset="0"/>
              </a:rPr>
              <a:t>What is ray tracing</a:t>
            </a:r>
          </a:p>
          <a:p>
            <a:pPr algn="just">
              <a:lnSpc>
                <a:spcPct val="150000"/>
              </a:lnSpc>
            </a:pPr>
            <a:r>
              <a:rPr lang="en-US" sz="2000" dirty="0" smtClean="0">
                <a:latin typeface="Times New Roman" pitchFamily="18" charset="0"/>
                <a:cs typeface="Times New Roman" pitchFamily="18" charset="0"/>
              </a:rPr>
              <a:t>Ray tracing is a technique for rendering three dimensional graphics with very complex light interactions. This means you can create pictures full of mirrors, transparent surfaces, and shadows, with stunning results.</a:t>
            </a:r>
          </a:p>
          <a:p>
            <a:pPr algn="just">
              <a:lnSpc>
                <a:spcPct val="150000"/>
              </a:lnSpc>
            </a:pPr>
            <a:r>
              <a:rPr lang="en-US" sz="2000" dirty="0" smtClean="0">
                <a:latin typeface="Times New Roman" pitchFamily="18" charset="0"/>
                <a:cs typeface="Times New Roman" pitchFamily="18" charset="0"/>
              </a:rPr>
              <a:t>A very simple method to both understand and implement.</a:t>
            </a:r>
          </a:p>
          <a:p>
            <a:pPr algn="just">
              <a:lnSpc>
                <a:spcPct val="150000"/>
              </a:lnSpc>
            </a:pPr>
            <a:r>
              <a:rPr lang="en-US" sz="2000" dirty="0" smtClean="0">
                <a:latin typeface="Times New Roman" pitchFamily="18" charset="0"/>
                <a:cs typeface="Times New Roman" pitchFamily="18" charset="0"/>
              </a:rPr>
              <a:t>It is based on the idea that you can model reflection and refraction by recursively following the path that light takes as it bounces through an environment</a:t>
            </a:r>
          </a:p>
          <a:p>
            <a:endParaRPr lang="en-US" dirty="0"/>
          </a:p>
        </p:txBody>
      </p:sp>
      <p:pic>
        <p:nvPicPr>
          <p:cNvPr id="4" name="Picture 2" descr="C:\Users\jagan\Downloads\lightingshadow.jif"/>
          <p:cNvPicPr>
            <a:picLocks noChangeAspect="1" noChangeArrowheads="1" noCrop="1"/>
          </p:cNvPicPr>
          <p:nvPr/>
        </p:nvPicPr>
        <p:blipFill>
          <a:blip r:embed="rId2" cstate="print"/>
          <a:srcRect/>
          <a:stretch>
            <a:fillRect/>
          </a:stretch>
        </p:blipFill>
        <p:spPr bwMode="auto">
          <a:xfrm>
            <a:off x="3203848" y="4437112"/>
            <a:ext cx="2483655" cy="2132856"/>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755576" y="1412776"/>
            <a:ext cx="7490598" cy="4565898"/>
          </a:xfrm>
          <a:prstGeom prst="rect">
            <a:avLst/>
          </a:prstGeom>
          <a:noFill/>
          <a:ln w="9525">
            <a:noFill/>
            <a:miter lim="800000"/>
            <a:headEnd/>
            <a:tailEnd/>
          </a:ln>
        </p:spPr>
      </p:pic>
      <p:sp>
        <p:nvSpPr>
          <p:cNvPr id="5"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Ray Tracing</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2.1: This figure demonstrates the concept of ray tracing. A ray is cast from the camera through the image plane, passing through a particular pixel. This ray can then intersects the scene at a point. A further ray is then cast from this point towards the light to determine how much energy from the light arrives via this path, assuming it is unobstructed, otherwise the point is in shadow."/>
          <p:cNvPicPr>
            <a:picLocks noChangeAspect="1" noChangeArrowheads="1"/>
          </p:cNvPicPr>
          <p:nvPr/>
        </p:nvPicPr>
        <p:blipFill>
          <a:blip r:embed="rId2" cstate="print"/>
          <a:srcRect/>
          <a:stretch>
            <a:fillRect/>
          </a:stretch>
        </p:blipFill>
        <p:spPr bwMode="auto">
          <a:xfrm>
            <a:off x="611560" y="1052736"/>
            <a:ext cx="7416824" cy="5558256"/>
          </a:xfrm>
          <a:prstGeom prst="rect">
            <a:avLst/>
          </a:prstGeom>
          <a:noFill/>
        </p:spPr>
      </p:pic>
      <p:sp>
        <p:nvSpPr>
          <p:cNvPr id="5"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Ray Tracing Model</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omeone made a rudimentary ray tracing demo on Notepad at 30fps ..."/>
          <p:cNvPicPr>
            <a:picLocks noChangeAspect="1" noChangeArrowheads="1"/>
          </p:cNvPicPr>
          <p:nvPr/>
        </p:nvPicPr>
        <p:blipFill>
          <a:blip r:embed="rId2" cstate="print"/>
          <a:srcRect/>
          <a:stretch>
            <a:fillRect/>
          </a:stretch>
        </p:blipFill>
        <p:spPr bwMode="auto">
          <a:xfrm>
            <a:off x="510808" y="1556792"/>
            <a:ext cx="8237656" cy="4392488"/>
          </a:xfrm>
          <a:prstGeom prst="rect">
            <a:avLst/>
          </a:prstGeom>
          <a:noFill/>
        </p:spPr>
      </p:pic>
      <p:sp>
        <p:nvSpPr>
          <p:cNvPr id="5" name="Title 1"/>
          <p:cNvSpPr>
            <a:spLocks noGrp="1"/>
          </p:cNvSpPr>
          <p:nvPr>
            <p:ph type="title"/>
          </p:nvPr>
        </p:nvSpPr>
        <p:spPr>
          <a:xfrm>
            <a:off x="457200" y="-2738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Ray Tracing Image</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Ray tracing algorithm</a:t>
            </a:r>
            <a:r>
              <a:rPr lang="en-US" dirty="0" smtClean="0"/>
              <a:t/>
            </a:r>
            <a:br>
              <a:rPr lang="en-US" dirty="0" smtClean="0"/>
            </a:br>
            <a:endParaRPr lang="en-US" dirty="0"/>
          </a:p>
        </p:txBody>
      </p:sp>
      <p:sp>
        <p:nvSpPr>
          <p:cNvPr id="3" name="Content Placeholder 2"/>
          <p:cNvSpPr>
            <a:spLocks noGrp="1"/>
          </p:cNvSpPr>
          <p:nvPr>
            <p:ph idx="1"/>
          </p:nvPr>
        </p:nvSpPr>
        <p:spPr>
          <a:xfrm>
            <a:off x="457200" y="1340768"/>
            <a:ext cx="8229600" cy="4525963"/>
          </a:xfrm>
        </p:spPr>
        <p:txBody>
          <a:bodyPr>
            <a:normAutofit lnSpcReduction="10000"/>
          </a:bodyPr>
          <a:lstStyle/>
          <a:p>
            <a:pPr>
              <a:lnSpc>
                <a:spcPct val="150000"/>
              </a:lnSpc>
            </a:pPr>
            <a:r>
              <a:rPr lang="en-US" sz="2000" dirty="0" smtClean="0">
                <a:latin typeface="Times New Roman" pitchFamily="18" charset="0"/>
                <a:cs typeface="Times New Roman" pitchFamily="18" charset="0"/>
              </a:rPr>
              <a:t>Builds the image pixel by pixel</a:t>
            </a:r>
          </a:p>
          <a:p>
            <a:pPr>
              <a:lnSpc>
                <a:spcPct val="150000"/>
              </a:lnSpc>
            </a:pPr>
            <a:r>
              <a:rPr lang="en-US" sz="2000" dirty="0" smtClean="0">
                <a:latin typeface="Times New Roman" pitchFamily="18" charset="0"/>
                <a:cs typeface="Times New Roman" pitchFamily="18" charset="0"/>
              </a:rPr>
              <a:t>Cast additional rays from the hit point to determine the pixel color</a:t>
            </a:r>
          </a:p>
          <a:p>
            <a:pPr lvl="1">
              <a:lnSpc>
                <a:spcPct val="150000"/>
              </a:lnSpc>
              <a:buFont typeface="Wingdings" pitchFamily="2" charset="2"/>
              <a:buChar char="v"/>
            </a:pPr>
            <a:r>
              <a:rPr lang="en-US" sz="2000" dirty="0" smtClean="0">
                <a:latin typeface="Times New Roman" pitchFamily="18" charset="0"/>
                <a:cs typeface="Times New Roman" pitchFamily="18" charset="0"/>
              </a:rPr>
              <a:t>Shoot rays toward each light. If they hit something, the object is shadowed from that light, otherwise use “standard model” for the light</a:t>
            </a:r>
          </a:p>
          <a:p>
            <a:pPr lvl="1">
              <a:lnSpc>
                <a:spcPct val="150000"/>
              </a:lnSpc>
              <a:buFont typeface="Wingdings" pitchFamily="2" charset="2"/>
              <a:buChar char="v"/>
            </a:pPr>
            <a:r>
              <a:rPr lang="en-US" sz="2000" dirty="0" smtClean="0">
                <a:latin typeface="Times New Roman" pitchFamily="18" charset="0"/>
                <a:cs typeface="Times New Roman" pitchFamily="18" charset="0"/>
              </a:rPr>
              <a:t> Reflection rays for mirror surfaces, to see what should be reflected in the mirror</a:t>
            </a:r>
          </a:p>
          <a:p>
            <a:pPr lvl="1">
              <a:lnSpc>
                <a:spcPct val="150000"/>
              </a:lnSpc>
              <a:buFont typeface="Wingdings" pitchFamily="2" charset="2"/>
              <a:buChar char="v"/>
            </a:pPr>
            <a:r>
              <a:rPr lang="en-US" sz="2000" dirty="0" smtClean="0">
                <a:latin typeface="Times New Roman" pitchFamily="18" charset="0"/>
                <a:cs typeface="Times New Roman" pitchFamily="18" charset="0"/>
              </a:rPr>
              <a:t>Refraction rays to see what can be seen through</a:t>
            </a:r>
          </a:p>
          <a:p>
            <a:pPr lvl="1">
              <a:lnSpc>
                <a:spcPct val="150000"/>
              </a:lnSpc>
              <a:buFont typeface="Wingdings" pitchFamily="2" charset="2"/>
              <a:buChar char="v"/>
            </a:pPr>
            <a:r>
              <a:rPr lang="en-US" sz="2000" dirty="0" smtClean="0">
                <a:latin typeface="Times New Roman" pitchFamily="18" charset="0"/>
                <a:cs typeface="Times New Roman" pitchFamily="18" charset="0"/>
              </a:rPr>
              <a:t>transparent objects</a:t>
            </a:r>
          </a:p>
          <a:p>
            <a:pPr lvl="1">
              <a:lnSpc>
                <a:spcPct val="150000"/>
              </a:lnSpc>
              <a:buFont typeface="Wingdings" pitchFamily="2" charset="2"/>
              <a:buChar char="v"/>
            </a:pPr>
            <a:r>
              <a:rPr lang="en-US" sz="2000" dirty="0" smtClean="0">
                <a:latin typeface="Times New Roman" pitchFamily="18" charset="0"/>
                <a:cs typeface="Times New Roman" pitchFamily="18" charset="0"/>
              </a:rPr>
              <a:t>Sum all the contributions to get the pixel color</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Recursive ray tracing</a:t>
            </a:r>
            <a:r>
              <a:rPr lang="en-US" dirty="0" smtClean="0"/>
              <a:t/>
            </a:r>
            <a:br>
              <a:rPr lang="en-US" dirty="0" smtClean="0"/>
            </a:br>
            <a:endParaRPr lang="en-US" dirty="0"/>
          </a:p>
        </p:txBody>
      </p:sp>
      <p:sp>
        <p:nvSpPr>
          <p:cNvPr id="3" name="Content Placeholder 2"/>
          <p:cNvSpPr>
            <a:spLocks noGrp="1"/>
          </p:cNvSpPr>
          <p:nvPr>
            <p:ph idx="1"/>
          </p:nvPr>
        </p:nvSpPr>
        <p:spPr>
          <a:xfrm>
            <a:off x="457200" y="1196752"/>
            <a:ext cx="8229600" cy="4525963"/>
          </a:xfrm>
        </p:spPr>
        <p:txBody>
          <a:bodyPr>
            <a:normAutofit fontScale="92500"/>
          </a:bodyPr>
          <a:lstStyle/>
          <a:p>
            <a:pPr algn="just">
              <a:lnSpc>
                <a:spcPct val="150000"/>
              </a:lnSpc>
            </a:pPr>
            <a:r>
              <a:rPr lang="en-US" sz="2200" dirty="0" smtClean="0">
                <a:latin typeface="Times New Roman" pitchFamily="18" charset="0"/>
                <a:cs typeface="Times New Roman" pitchFamily="18" charset="0"/>
              </a:rPr>
              <a:t>When a reflected or refraction ray hits a surface, repeat the whole process from that point</a:t>
            </a:r>
          </a:p>
          <a:p>
            <a:pPr lvl="1" algn="just">
              <a:lnSpc>
                <a:spcPct val="150000"/>
              </a:lnSpc>
              <a:buFont typeface="Wingdings" pitchFamily="2" charset="2"/>
              <a:buChar char="§"/>
            </a:pPr>
            <a:r>
              <a:rPr lang="en-US" sz="2200" dirty="0" smtClean="0">
                <a:latin typeface="Times New Roman" pitchFamily="18" charset="0"/>
                <a:cs typeface="Times New Roman" pitchFamily="18" charset="0"/>
              </a:rPr>
              <a:t> Send more out shadow rays</a:t>
            </a:r>
          </a:p>
          <a:p>
            <a:pPr lvl="1" algn="just">
              <a:lnSpc>
                <a:spcPct val="150000"/>
              </a:lnSpc>
              <a:buFont typeface="Wingdings" pitchFamily="2" charset="2"/>
              <a:buChar char="§"/>
            </a:pPr>
            <a:r>
              <a:rPr lang="en-US" sz="2200" dirty="0" smtClean="0">
                <a:latin typeface="Times New Roman" pitchFamily="18" charset="0"/>
                <a:cs typeface="Times New Roman" pitchFamily="18" charset="0"/>
              </a:rPr>
              <a:t> Send out new reflected rays (if required)</a:t>
            </a:r>
          </a:p>
          <a:p>
            <a:pPr lvl="1" algn="just">
              <a:lnSpc>
                <a:spcPct val="150000"/>
              </a:lnSpc>
              <a:buFont typeface="Wingdings" pitchFamily="2" charset="2"/>
              <a:buChar char="§"/>
            </a:pPr>
            <a:r>
              <a:rPr lang="en-US" sz="2200" dirty="0" smtClean="0">
                <a:latin typeface="Times New Roman" pitchFamily="18" charset="0"/>
                <a:cs typeface="Times New Roman" pitchFamily="18" charset="0"/>
              </a:rPr>
              <a:t>Send out a new refracted ray (if required)</a:t>
            </a:r>
          </a:p>
          <a:p>
            <a:pPr lvl="1" algn="just">
              <a:lnSpc>
                <a:spcPct val="150000"/>
              </a:lnSpc>
              <a:buFont typeface="Wingdings" pitchFamily="2" charset="2"/>
              <a:buChar char="§"/>
            </a:pPr>
            <a:r>
              <a:rPr lang="en-US" sz="2200" dirty="0" smtClean="0">
                <a:latin typeface="Times New Roman" pitchFamily="18" charset="0"/>
                <a:cs typeface="Times New Roman" pitchFamily="18" charset="0"/>
              </a:rPr>
              <a:t>Generally, reduce the weight of each additional ray when computing the contributions to the surface color</a:t>
            </a:r>
          </a:p>
          <a:p>
            <a:pPr lvl="1" algn="just">
              <a:lnSpc>
                <a:spcPct val="150000"/>
              </a:lnSpc>
              <a:buFont typeface="Wingdings" pitchFamily="2" charset="2"/>
              <a:buChar char="§"/>
            </a:pPr>
            <a:r>
              <a:rPr lang="en-US" sz="2200" dirty="0" smtClean="0">
                <a:latin typeface="Times New Roman" pitchFamily="18" charset="0"/>
                <a:cs typeface="Times New Roman" pitchFamily="18" charset="0"/>
              </a:rPr>
              <a:t>Stop when the contribution from a ray is too small to notice or maximum recursion level has been reached</a:t>
            </a:r>
          </a:p>
          <a:p>
            <a:pPr lvl="1"/>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Ray tracing implementation</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39341"/>
            <a:ext cx="8229600" cy="4525963"/>
          </a:xfrm>
        </p:spPr>
        <p:txBody>
          <a:bodyPr>
            <a:normAutofit/>
          </a:bodyPr>
          <a:lstStyle/>
          <a:p>
            <a:pPr>
              <a:lnSpc>
                <a:spcPct val="150000"/>
              </a:lnSpc>
            </a:pPr>
            <a:r>
              <a:rPr lang="en-US" sz="2000" dirty="0" smtClean="0">
                <a:latin typeface="Times New Roman" pitchFamily="18" charset="0"/>
                <a:cs typeface="Times New Roman" pitchFamily="18" charset="0"/>
              </a:rPr>
              <a:t>Ray tracing breakdown into two tasks</a:t>
            </a:r>
          </a:p>
          <a:p>
            <a:pPr lvl="1">
              <a:lnSpc>
                <a:spcPct val="150000"/>
              </a:lnSpc>
              <a:buNone/>
            </a:pPr>
            <a:r>
              <a:rPr lang="en-US" sz="2000" dirty="0" smtClean="0">
                <a:latin typeface="Times New Roman" pitchFamily="18" charset="0"/>
                <a:cs typeface="Times New Roman" pitchFamily="18" charset="0"/>
              </a:rPr>
              <a:t>– Constructing the ray to cast</a:t>
            </a:r>
          </a:p>
          <a:p>
            <a:pPr lvl="1">
              <a:lnSpc>
                <a:spcPct val="150000"/>
              </a:lnSpc>
              <a:buNone/>
            </a:pPr>
            <a:r>
              <a:rPr lang="en-US" sz="2000" dirty="0" smtClean="0">
                <a:latin typeface="Times New Roman" pitchFamily="18" charset="0"/>
                <a:cs typeface="Times New Roman" pitchFamily="18" charset="0"/>
              </a:rPr>
              <a:t>– Intersection rays with geometry</a:t>
            </a:r>
          </a:p>
          <a:p>
            <a:pPr>
              <a:lnSpc>
                <a:spcPct val="150000"/>
              </a:lnSpc>
            </a:pPr>
            <a:r>
              <a:rPr lang="en-US" sz="2000" dirty="0" smtClean="0">
                <a:latin typeface="Times New Roman" pitchFamily="18" charset="0"/>
                <a:cs typeface="Times New Roman" pitchFamily="18" charset="0"/>
              </a:rPr>
              <a:t>The former problem is simple vector arithmetic</a:t>
            </a:r>
          </a:p>
          <a:p>
            <a:pPr>
              <a:lnSpc>
                <a:spcPct val="150000"/>
              </a:lnSpc>
            </a:pPr>
            <a:r>
              <a:rPr lang="en-US" sz="2000" dirty="0" smtClean="0">
                <a:latin typeface="Times New Roman" pitchFamily="18" charset="0"/>
                <a:cs typeface="Times New Roman" pitchFamily="18" charset="0"/>
              </a:rPr>
              <a:t>Intersection calculation can be done in world coordinates or model coordinates</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Constructing Rays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229600" cy="5400600"/>
          </a:xfrm>
        </p:spPr>
        <p:txBody>
          <a:bodyPr>
            <a:normAutofit lnSpcReduction="10000"/>
          </a:bodyPr>
          <a:lstStyle/>
          <a:p>
            <a:pPr>
              <a:lnSpc>
                <a:spcPct val="150000"/>
              </a:lnSpc>
            </a:pPr>
            <a:r>
              <a:rPr lang="en-US" sz="2000" dirty="0" smtClean="0">
                <a:latin typeface="Times New Roman" pitchFamily="18" charset="0"/>
                <a:cs typeface="Times New Roman" pitchFamily="18" charset="0"/>
              </a:rPr>
              <a:t>Define rays by an initial point and a direction: </a:t>
            </a:r>
            <a:r>
              <a:rPr lang="en-US" sz="2000" b="1" dirty="0" smtClean="0">
                <a:latin typeface="Times New Roman" pitchFamily="18" charset="0"/>
                <a:cs typeface="Times New Roman" pitchFamily="18" charset="0"/>
              </a:rPr>
              <a:t>x(</a:t>
            </a:r>
            <a:r>
              <a:rPr lang="en-US" sz="2000" b="1" i="1" dirty="0" smtClean="0">
                <a:latin typeface="Times New Roman" pitchFamily="18" charset="0"/>
                <a:cs typeface="Times New Roman" pitchFamily="18" charset="0"/>
              </a:rPr>
              <a:t>t)=x0+td</a:t>
            </a:r>
          </a:p>
          <a:p>
            <a:pPr>
              <a:lnSpc>
                <a:spcPct val="150000"/>
              </a:lnSpc>
            </a:pPr>
            <a:r>
              <a:rPr lang="en-US" sz="2000" dirty="0" smtClean="0">
                <a:latin typeface="Times New Roman" pitchFamily="18" charset="0"/>
                <a:cs typeface="Times New Roman" pitchFamily="18" charset="0"/>
              </a:rPr>
              <a:t>Eye rays: Rays from the eye through a pixel</a:t>
            </a:r>
          </a:p>
          <a:p>
            <a:pPr lvl="1">
              <a:lnSpc>
                <a:spcPct val="150000"/>
              </a:lnSpc>
              <a:buFont typeface="Wingdings" pitchFamily="2" charset="2"/>
              <a:buChar char="§"/>
            </a:pPr>
            <a:r>
              <a:rPr lang="en-US" sz="2000" dirty="0" smtClean="0">
                <a:latin typeface="Times New Roman" pitchFamily="18" charset="0"/>
                <a:cs typeface="Times New Roman" pitchFamily="18" charset="0"/>
              </a:rPr>
              <a:t> Construct using the eye location and the pixel’s location on the image plane. </a:t>
            </a:r>
            <a:r>
              <a:rPr lang="en-US" sz="2000" b="1" dirty="0" smtClean="0">
                <a:latin typeface="Times New Roman" pitchFamily="18" charset="0"/>
                <a:cs typeface="Times New Roman" pitchFamily="18" charset="0"/>
              </a:rPr>
              <a:t>X0 = eye</a:t>
            </a:r>
          </a:p>
          <a:p>
            <a:pPr>
              <a:lnSpc>
                <a:spcPct val="150000"/>
              </a:lnSpc>
            </a:pPr>
            <a:r>
              <a:rPr lang="en-US" sz="2000" dirty="0" smtClean="0">
                <a:latin typeface="Times New Roman" pitchFamily="18" charset="0"/>
                <a:cs typeface="Times New Roman" pitchFamily="18" charset="0"/>
              </a:rPr>
              <a:t>Shadow rays: Rays from a point on a surface to the light.</a:t>
            </a:r>
          </a:p>
          <a:p>
            <a:pPr lvl="1">
              <a:lnSpc>
                <a:spcPct val="150000"/>
              </a:lnSpc>
              <a:buFont typeface="Wingdings" pitchFamily="2" charset="2"/>
              <a:buChar char="§"/>
            </a:pPr>
            <a:r>
              <a:rPr lang="en-US" sz="2000" b="1" dirty="0" smtClean="0">
                <a:latin typeface="Times New Roman" pitchFamily="18" charset="0"/>
                <a:cs typeface="Times New Roman" pitchFamily="18" charset="0"/>
              </a:rPr>
              <a:t>X0 = point on surface</a:t>
            </a:r>
          </a:p>
          <a:p>
            <a:pPr>
              <a:lnSpc>
                <a:spcPct val="150000"/>
              </a:lnSpc>
            </a:pPr>
            <a:r>
              <a:rPr lang="en-US" sz="2000" dirty="0" smtClean="0">
                <a:latin typeface="Times New Roman" pitchFamily="18" charset="0"/>
                <a:cs typeface="Times New Roman" pitchFamily="18" charset="0"/>
              </a:rPr>
              <a:t>Reflection rays: Rays from a point on a surface in the reflection direction</a:t>
            </a:r>
          </a:p>
          <a:p>
            <a:pPr lvl="1">
              <a:lnSpc>
                <a:spcPct val="150000"/>
              </a:lnSpc>
              <a:buFont typeface="Wingdings" pitchFamily="2" charset="2"/>
              <a:buChar char="§"/>
            </a:pPr>
            <a:r>
              <a:rPr lang="en-US" sz="2000" b="1" dirty="0" smtClean="0">
                <a:latin typeface="Times New Roman" pitchFamily="18" charset="0"/>
                <a:cs typeface="Times New Roman" pitchFamily="18" charset="0"/>
              </a:rPr>
              <a:t>Construct using laws of reflection. X0 = surface point</a:t>
            </a:r>
          </a:p>
          <a:p>
            <a:pPr>
              <a:lnSpc>
                <a:spcPct val="150000"/>
              </a:lnSpc>
            </a:pPr>
            <a:r>
              <a:rPr lang="en-US" sz="2000" dirty="0" smtClean="0">
                <a:latin typeface="Times New Roman" pitchFamily="18" charset="0"/>
                <a:cs typeface="Times New Roman" pitchFamily="18" charset="0"/>
              </a:rPr>
              <a:t>Transmitted rays: Rays from a point on a transparent surface through the surface</a:t>
            </a:r>
          </a:p>
          <a:p>
            <a:pPr lvl="1">
              <a:lnSpc>
                <a:spcPct val="150000"/>
              </a:lnSpc>
              <a:buFont typeface="Wingdings" pitchFamily="2" charset="2"/>
              <a:buChar char="§"/>
            </a:pPr>
            <a:r>
              <a:rPr lang="en-US" sz="2000" b="1" dirty="0" smtClean="0">
                <a:latin typeface="Times New Roman" pitchFamily="18" charset="0"/>
                <a:cs typeface="Times New Roman" pitchFamily="18" charset="0"/>
              </a:rPr>
              <a:t>Construct using laws of refraction. X0 = surface point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Texturedm1a2.png"/>
          <p:cNvPicPr>
            <a:picLocks noChangeAspect="1" noChangeArrowheads="1"/>
          </p:cNvPicPr>
          <p:nvPr/>
        </p:nvPicPr>
        <p:blipFill>
          <a:blip r:embed="rId2" cstate="print"/>
          <a:srcRect/>
          <a:stretch>
            <a:fillRect/>
          </a:stretch>
        </p:blipFill>
        <p:spPr bwMode="auto">
          <a:xfrm>
            <a:off x="1187624" y="1371731"/>
            <a:ext cx="6336704" cy="4649557"/>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Multiview Orthographic Projection</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229600" cy="4525963"/>
          </a:xfrm>
        </p:spPr>
        <p:txBody>
          <a:bodyPr>
            <a:normAutofit/>
          </a:bodyPr>
          <a:lstStyle/>
          <a:p>
            <a:pPr algn="just">
              <a:lnSpc>
                <a:spcPct val="150000"/>
              </a:lnSpc>
            </a:pPr>
            <a:r>
              <a:rPr lang="en-US" sz="2000" dirty="0" smtClean="0">
                <a:latin typeface="Times New Roman" pitchFamily="18" charset="0"/>
                <a:cs typeface="Times New Roman" pitchFamily="18" charset="0"/>
              </a:rPr>
              <a:t>An orthographic projection for which the object is behind the projection plane, and the object is oriented such that only two of its dimensions are shown.</a:t>
            </a:r>
            <a:endParaRPr lang="en-US" sz="2000" dirty="0">
              <a:latin typeface="Times New Roman" pitchFamily="18" charset="0"/>
              <a:cs typeface="Times New Roman" pitchFamily="18" charset="0"/>
            </a:endParaRPr>
          </a:p>
        </p:txBody>
      </p:sp>
      <p:pic>
        <p:nvPicPr>
          <p:cNvPr id="82946" name="Picture 2"/>
          <p:cNvPicPr>
            <a:picLocks noChangeAspect="1" noChangeArrowheads="1"/>
          </p:cNvPicPr>
          <p:nvPr/>
        </p:nvPicPr>
        <p:blipFill>
          <a:blip r:embed="rId2" cstate="print"/>
          <a:srcRect/>
          <a:stretch>
            <a:fillRect/>
          </a:stretch>
        </p:blipFill>
        <p:spPr bwMode="auto">
          <a:xfrm>
            <a:off x="683568" y="2420888"/>
            <a:ext cx="7992888" cy="40511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Texture </a:t>
            </a:r>
            <a:r>
              <a:rPr lang="en-US" dirty="0" smtClean="0"/>
              <a:t/>
            </a:r>
            <a:br>
              <a:rPr lang="en-US" dirty="0" smtClean="0"/>
            </a:br>
            <a:endParaRPr lang="en-US" dirty="0"/>
          </a:p>
        </p:txBody>
      </p:sp>
      <p:sp>
        <p:nvSpPr>
          <p:cNvPr id="17411" name="Rectangle 3"/>
          <p:cNvSpPr>
            <a:spLocks noGrp="1" noChangeArrowheads="1"/>
          </p:cNvSpPr>
          <p:nvPr>
            <p:ph idx="1"/>
          </p:nvPr>
        </p:nvSpPr>
        <p:spPr>
          <a:xfrm>
            <a:off x="457200" y="980728"/>
            <a:ext cx="8229600" cy="4525963"/>
          </a:xfrm>
        </p:spPr>
        <p:txBody>
          <a:bodyPr/>
          <a:lstStyle/>
          <a:p>
            <a:pPr algn="just">
              <a:buFont typeface="Wingdings" pitchFamily="2" charset="2"/>
              <a:buNone/>
            </a:pPr>
            <a:r>
              <a:rPr lang="en-US" dirty="0"/>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 detailed pattern that is repeated many times to tile the plane.</a:t>
            </a:r>
          </a:p>
          <a:p>
            <a:pPr algn="just">
              <a:buFont typeface="Wingdings" pitchFamily="2" charset="2"/>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Texture </a:t>
            </a:r>
            <a:r>
              <a:rPr lang="en-US" sz="2000" dirty="0">
                <a:latin typeface="Times New Roman" pitchFamily="18" charset="0"/>
                <a:cs typeface="Times New Roman" pitchFamily="18" charset="0"/>
              </a:rPr>
              <a:t>mapping</a:t>
            </a:r>
            <a:r>
              <a:rPr lang="en-US" sz="2000" i="1" dirty="0">
                <a:latin typeface="Times New Roman" pitchFamily="18" charset="0"/>
                <a:cs typeface="Times New Roman" pitchFamily="18" charset="0"/>
              </a:rPr>
              <a:t> </a:t>
            </a:r>
            <a:r>
              <a:rPr lang="en-US" sz="2000" dirty="0">
                <a:latin typeface="Times New Roman" pitchFamily="18" charset="0"/>
                <a:cs typeface="Times New Roman" pitchFamily="18" charset="0"/>
              </a:rPr>
              <a:t>is a powerful technique for adding realism to a </a:t>
            </a:r>
            <a:r>
              <a:rPr lang="en-US" sz="2000" dirty="0" smtClean="0">
                <a:latin typeface="Times New Roman" pitchFamily="18" charset="0"/>
                <a:cs typeface="Times New Roman" pitchFamily="18" charset="0"/>
              </a:rPr>
              <a:t>computer generated </a:t>
            </a:r>
            <a:r>
              <a:rPr lang="en-US" sz="2000" dirty="0">
                <a:latin typeface="Times New Roman" pitchFamily="18" charset="0"/>
                <a:cs typeface="Times New Roman" pitchFamily="18" charset="0"/>
              </a:rPr>
              <a:t>scene. </a:t>
            </a:r>
            <a:endParaRPr lang="en-US" sz="2000" dirty="0" smtClean="0">
              <a:latin typeface="Times New Roman" pitchFamily="18" charset="0"/>
              <a:cs typeface="Times New Roman" pitchFamily="18" charset="0"/>
            </a:endParaRPr>
          </a:p>
          <a:p>
            <a:pPr algn="just">
              <a:buFont typeface="Wingdings" pitchFamily="2" charset="2"/>
              <a:buNone/>
            </a:pPr>
            <a:endParaRPr lang="en-IN" sz="2000" dirty="0" smtClean="0">
              <a:latin typeface="Times New Roman" pitchFamily="18" charset="0"/>
              <a:cs typeface="Times New Roman" pitchFamily="18" charset="0"/>
            </a:endParaRPr>
          </a:p>
          <a:p>
            <a:pPr algn="ctr">
              <a:buNone/>
            </a:pPr>
            <a:r>
              <a:rPr lang="en-US" sz="2000" dirty="0" smtClean="0">
                <a:latin typeface="Times New Roman" pitchFamily="18" charset="0"/>
                <a:cs typeface="Times New Roman" pitchFamily="18" charset="0"/>
              </a:rPr>
              <a:t>Texture Mapped on to Tea Pot</a:t>
            </a:r>
            <a:endParaRPr lang="en-US" sz="2000" dirty="0">
              <a:latin typeface="Times New Roman" pitchFamily="18" charset="0"/>
              <a:cs typeface="Times New Roman" pitchFamily="18" charset="0"/>
            </a:endParaRPr>
          </a:p>
        </p:txBody>
      </p:sp>
      <p:pic>
        <p:nvPicPr>
          <p:cNvPr id="4" name="Picture 5"/>
          <p:cNvPicPr>
            <a:picLocks noChangeAspect="1" noChangeArrowheads="1"/>
          </p:cNvPicPr>
          <p:nvPr/>
        </p:nvPicPr>
        <p:blipFill>
          <a:blip r:embed="rId2" cstate="print"/>
          <a:srcRect/>
          <a:stretch>
            <a:fillRect/>
          </a:stretch>
        </p:blipFill>
        <p:spPr>
          <a:xfrm>
            <a:off x="1045840" y="3573016"/>
            <a:ext cx="2086000" cy="3096344"/>
          </a:xfrm>
          <a:prstGeom prst="rect">
            <a:avLst/>
          </a:prstGeom>
          <a:noFill/>
          <a:ln/>
        </p:spPr>
      </p:pic>
      <p:pic>
        <p:nvPicPr>
          <p:cNvPr id="5" name="Picture 4"/>
          <p:cNvPicPr>
            <a:picLocks noChangeAspect="1" noChangeArrowheads="1"/>
          </p:cNvPicPr>
          <p:nvPr/>
        </p:nvPicPr>
        <p:blipFill>
          <a:blip r:embed="rId3" cstate="print"/>
          <a:srcRect/>
          <a:stretch>
            <a:fillRect/>
          </a:stretch>
        </p:blipFill>
        <p:spPr>
          <a:xfrm>
            <a:off x="3780656" y="3501008"/>
            <a:ext cx="4247728" cy="31671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457200" y="1196752"/>
            <a:ext cx="8229600" cy="4525963"/>
          </a:xfrm>
        </p:spPr>
        <p:txBody>
          <a:bodyPr/>
          <a:lstStyle/>
          <a:p>
            <a:pPr marL="609600" indent="-609600">
              <a:lnSpc>
                <a:spcPct val="150000"/>
              </a:lnSpc>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First use of texture was developed  by </a:t>
            </a:r>
            <a:r>
              <a:rPr lang="en-US" sz="2000" dirty="0" err="1">
                <a:latin typeface="Times New Roman" pitchFamily="18" charset="0"/>
                <a:cs typeface="Times New Roman" pitchFamily="18" charset="0"/>
              </a:rPr>
              <a:t>Catmull</a:t>
            </a:r>
            <a:r>
              <a:rPr lang="en-US" sz="2000" dirty="0">
                <a:latin typeface="Times New Roman" pitchFamily="18" charset="0"/>
                <a:cs typeface="Times New Roman" pitchFamily="18" charset="0"/>
              </a:rPr>
              <a:t> in the year 1974.</a:t>
            </a:r>
          </a:p>
          <a:p>
            <a:pPr marL="609600" indent="-609600" algn="just">
              <a:lnSpc>
                <a:spcPct val="150000"/>
              </a:lnSpc>
            </a:pPr>
            <a:r>
              <a:rPr lang="en-US" sz="2000" dirty="0" smtClean="0">
                <a:latin typeface="Times New Roman" pitchFamily="18" charset="0"/>
                <a:cs typeface="Times New Roman" pitchFamily="18" charset="0"/>
              </a:rPr>
              <a:t>Algorithm </a:t>
            </a:r>
            <a:r>
              <a:rPr lang="en-US" sz="2000" dirty="0">
                <a:latin typeface="Times New Roman" pitchFamily="18" charset="0"/>
                <a:cs typeface="Times New Roman" pitchFamily="18" charset="0"/>
              </a:rPr>
              <a:t>is applied to </a:t>
            </a:r>
            <a:r>
              <a:rPr lang="en-US" sz="2000" dirty="0" err="1">
                <a:latin typeface="Times New Roman" pitchFamily="18" charset="0"/>
                <a:cs typeface="Times New Roman" pitchFamily="18" charset="0"/>
              </a:rPr>
              <a:t>bicubic</a:t>
            </a:r>
            <a:r>
              <a:rPr lang="en-US" sz="2000" dirty="0">
                <a:latin typeface="Times New Roman" pitchFamily="18" charset="0"/>
                <a:cs typeface="Times New Roman" pitchFamily="18" charset="0"/>
              </a:rPr>
              <a:t> parametric patch model, since the </a:t>
            </a:r>
            <a:r>
              <a:rPr lang="en-US" sz="2000" dirty="0" smtClean="0">
                <a:latin typeface="Times New Roman" pitchFamily="18" charset="0"/>
                <a:cs typeface="Times New Roman" pitchFamily="18" charset="0"/>
              </a:rPr>
              <a:t>parametric patch </a:t>
            </a:r>
            <a:r>
              <a:rPr lang="en-US" sz="2000" dirty="0">
                <a:latin typeface="Times New Roman" pitchFamily="18" charset="0"/>
                <a:cs typeface="Times New Roman" pitchFamily="18" charset="0"/>
              </a:rPr>
              <a:t>models already possesses the U,V values </a:t>
            </a:r>
            <a:r>
              <a:rPr lang="en-US" sz="2000" dirty="0" smtClean="0">
                <a:latin typeface="Times New Roman" pitchFamily="18" charset="0"/>
                <a:cs typeface="Times New Roman" pitchFamily="18" charset="0"/>
              </a:rPr>
              <a:t>everywhere on </a:t>
            </a:r>
            <a:r>
              <a:rPr lang="en-US" sz="2000" dirty="0">
                <a:latin typeface="Times New Roman" pitchFamily="18" charset="0"/>
                <a:cs typeface="Times New Roman" pitchFamily="18" charset="0"/>
              </a:rPr>
              <a:t>its surface.  </a:t>
            </a:r>
            <a:endParaRPr lang="en-US" sz="2000" dirty="0" smtClean="0">
              <a:latin typeface="Times New Roman" pitchFamily="18" charset="0"/>
              <a:cs typeface="Times New Roman" pitchFamily="18" charset="0"/>
            </a:endParaRPr>
          </a:p>
          <a:p>
            <a:pPr marL="609600" indent="-609600" algn="ctr">
              <a:lnSpc>
                <a:spcPct val="150000"/>
              </a:lnSpc>
              <a:buNone/>
            </a:pPr>
            <a:r>
              <a:rPr lang="en-US" sz="2000" b="1" dirty="0" smtClean="0">
                <a:latin typeface="Times New Roman" pitchFamily="18" charset="0"/>
                <a:cs typeface="Times New Roman" pitchFamily="18" charset="0"/>
              </a:rPr>
              <a:t>How is texture mapping done   </a:t>
            </a:r>
          </a:p>
          <a:p>
            <a:pPr marL="609600" indent="-609600">
              <a:lnSpc>
                <a:spcPct val="150000"/>
              </a:lnSpc>
              <a:buNone/>
            </a:pPr>
            <a:r>
              <a:rPr lang="en-US" sz="2000" dirty="0" smtClean="0">
                <a:latin typeface="Times New Roman" pitchFamily="18" charset="0"/>
                <a:cs typeface="Times New Roman" pitchFamily="18" charset="0"/>
              </a:rPr>
              <a:t>Two Dimensional Texture Mapping                       </a:t>
            </a:r>
            <a:r>
              <a:rPr lang="en-US" dirty="0"/>
              <a:t>	</a:t>
            </a:r>
          </a:p>
        </p:txBody>
      </p:sp>
      <p:sp>
        <p:nvSpPr>
          <p:cNvPr id="4" name="Rectangle 2"/>
          <p:cNvSpPr txBox="1">
            <a:spLocks noChangeArrowheads="1"/>
          </p:cNvSpPr>
          <p:nvPr/>
        </p:nvSpPr>
        <p:spPr>
          <a:xfrm>
            <a:off x="457200"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smtClean="0">
                <a:ln>
                  <a:noFill/>
                </a:ln>
                <a:solidFill>
                  <a:srgbClr val="FFC000"/>
                </a:solidFill>
                <a:effectLst/>
                <a:uLnTx/>
                <a:uFillTx/>
                <a:latin typeface="Times New Roman" pitchFamily="18" charset="0"/>
                <a:ea typeface="+mj-ea"/>
                <a:cs typeface="Times New Roman" pitchFamily="18" charset="0"/>
              </a:rPr>
              <a:t>Texture </a:t>
            </a:r>
            <a:r>
              <a:rPr kumimoji="0" lang="en-US" sz="4400" b="0" i="0" u="none" strike="noStrike" kern="1200" cap="none" spc="0" normalizeH="0" baseline="0" noProof="0" smtClean="0">
                <a:ln>
                  <a:noFill/>
                </a:ln>
                <a:solidFill>
                  <a:schemeClr val="tx1"/>
                </a:solidFill>
                <a:effectLst/>
                <a:uLnTx/>
                <a:uFillTx/>
                <a:latin typeface="+mj-lt"/>
                <a:ea typeface="+mj-ea"/>
                <a:cs typeface="+mj-cs"/>
              </a:rPr>
              <a:t/>
            </a:r>
            <a:br>
              <a:rPr kumimoji="0" lang="en-US" sz="4400" b="0" i="0" u="none" strike="noStrike" kern="1200" cap="none" spc="0" normalizeH="0" baseline="0" noProof="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67586" name="Picture 2"/>
          <p:cNvPicPr>
            <a:picLocks noChangeAspect="1" noChangeArrowheads="1"/>
          </p:cNvPicPr>
          <p:nvPr/>
        </p:nvPicPr>
        <p:blipFill>
          <a:blip r:embed="rId2" cstate="print"/>
          <a:srcRect/>
          <a:stretch>
            <a:fillRect/>
          </a:stretch>
        </p:blipFill>
        <p:spPr bwMode="auto">
          <a:xfrm>
            <a:off x="1835696" y="4509120"/>
            <a:ext cx="5688632"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Algorithm </a:t>
            </a:r>
          </a:p>
        </p:txBody>
      </p:sp>
      <p:sp>
        <p:nvSpPr>
          <p:cNvPr id="26627" name="Rectangle 3"/>
          <p:cNvSpPr>
            <a:spLocks noGrp="1" noChangeArrowheads="1"/>
          </p:cNvSpPr>
          <p:nvPr>
            <p:ph idx="1"/>
          </p:nvPr>
        </p:nvSpPr>
        <p:spPr>
          <a:xfrm>
            <a:off x="457200" y="1124744"/>
            <a:ext cx="8229600" cy="5400600"/>
          </a:xfrm>
        </p:spPr>
        <p:txBody>
          <a:bodyPr>
            <a:noAutofit/>
          </a:bodyPr>
          <a:lstStyle/>
          <a:p>
            <a:pPr>
              <a:lnSpc>
                <a:spcPct val="170000"/>
              </a:lnSpc>
            </a:pPr>
            <a:r>
              <a:rPr lang="en-US" sz="2000" dirty="0">
                <a:latin typeface="Times New Roman" pitchFamily="18" charset="0"/>
                <a:cs typeface="Times New Roman" pitchFamily="18" charset="0"/>
              </a:rPr>
              <a:t>The Algorithm divides the surface patch in object space.</a:t>
            </a:r>
          </a:p>
          <a:p>
            <a:pPr>
              <a:lnSpc>
                <a:spcPct val="170000"/>
              </a:lnSpc>
            </a:pPr>
            <a:r>
              <a:rPr lang="en-US" sz="2000" dirty="0">
                <a:latin typeface="Times New Roman" pitchFamily="18" charset="0"/>
                <a:cs typeface="Times New Roman" pitchFamily="18" charset="0"/>
              </a:rPr>
              <a:t>At the same time , executes subdivision in texture space.</a:t>
            </a:r>
          </a:p>
          <a:p>
            <a:pPr>
              <a:lnSpc>
                <a:spcPct val="170000"/>
              </a:lnSpc>
            </a:pPr>
            <a:r>
              <a:rPr lang="en-US" sz="2000" dirty="0">
                <a:latin typeface="Times New Roman" pitchFamily="18" charset="0"/>
                <a:cs typeface="Times New Roman" pitchFamily="18" charset="0"/>
              </a:rPr>
              <a:t>Patch subdivision proceeds until it ends in single pixel.</a:t>
            </a:r>
          </a:p>
          <a:p>
            <a:pPr>
              <a:lnSpc>
                <a:spcPct val="170000"/>
              </a:lnSpc>
            </a:pPr>
            <a:r>
              <a:rPr lang="en-US" sz="2000" dirty="0">
                <a:latin typeface="Times New Roman" pitchFamily="18" charset="0"/>
                <a:cs typeface="Times New Roman" pitchFamily="18" charset="0"/>
              </a:rPr>
              <a:t>After it reached this point, Subdivision process terminates .</a:t>
            </a:r>
          </a:p>
          <a:p>
            <a:pPr>
              <a:lnSpc>
                <a:spcPct val="170000"/>
              </a:lnSpc>
            </a:pPr>
            <a:r>
              <a:rPr lang="en-US" sz="2000" dirty="0">
                <a:latin typeface="Times New Roman" pitchFamily="18" charset="0"/>
                <a:cs typeface="Times New Roman" pitchFamily="18" charset="0"/>
              </a:rPr>
              <a:t>The </a:t>
            </a:r>
            <a:r>
              <a:rPr lang="en-US" sz="2000" dirty="0" smtClean="0">
                <a:latin typeface="Times New Roman" pitchFamily="18" charset="0"/>
                <a:cs typeface="Times New Roman" pitchFamily="18" charset="0"/>
              </a:rPr>
              <a:t>required </a:t>
            </a:r>
            <a:r>
              <a:rPr lang="en-US" sz="2000" dirty="0">
                <a:latin typeface="Times New Roman" pitchFamily="18" charset="0"/>
                <a:cs typeface="Times New Roman" pitchFamily="18" charset="0"/>
              </a:rPr>
              <a:t>texture value for each pixel is obtained from texture domain</a:t>
            </a:r>
            <a:r>
              <a:rPr lang="en-US" sz="2000" dirty="0" smtClean="0">
                <a:latin typeface="Times New Roman" pitchFamily="18" charset="0"/>
                <a:cs typeface="Times New Roman" pitchFamily="18" charset="0"/>
              </a:rPr>
              <a:t>.</a:t>
            </a:r>
          </a:p>
          <a:p>
            <a:pPr>
              <a:lnSpc>
                <a:spcPct val="170000"/>
              </a:lnSpc>
              <a:buNone/>
            </a:pPr>
            <a:r>
              <a:rPr lang="en-US" sz="2000" b="1" dirty="0" smtClean="0">
                <a:latin typeface="Times New Roman" pitchFamily="18" charset="0"/>
                <a:cs typeface="Times New Roman" pitchFamily="18" charset="0"/>
              </a:rPr>
              <a:t>Difficulties</a:t>
            </a:r>
          </a:p>
          <a:p>
            <a:pPr marL="609600" indent="-609600">
              <a:lnSpc>
                <a:spcPct val="170000"/>
              </a:lnSpc>
              <a:buNone/>
            </a:pPr>
            <a:r>
              <a:rPr lang="en-US" sz="2000" dirty="0" smtClean="0">
                <a:latin typeface="Times New Roman" pitchFamily="18" charset="0"/>
                <a:cs typeface="Times New Roman" pitchFamily="18" charset="0"/>
              </a:rPr>
              <a:t>Two difficulties </a:t>
            </a:r>
          </a:p>
          <a:p>
            <a:pPr marL="990600" lvl="1" indent="-533400">
              <a:lnSpc>
                <a:spcPct val="170000"/>
              </a:lnSpc>
              <a:buFontTx/>
              <a:buAutoNum type="arabicPeriod"/>
            </a:pPr>
            <a:r>
              <a:rPr lang="en-US" sz="2000" dirty="0" smtClean="0">
                <a:latin typeface="Times New Roman" pitchFamily="18" charset="0"/>
                <a:cs typeface="Times New Roman" pitchFamily="18" charset="0"/>
              </a:rPr>
              <a:t>Inventing suitable surface parameterization</a:t>
            </a:r>
          </a:p>
          <a:p>
            <a:pPr marL="990600" lvl="1" indent="-533400">
              <a:lnSpc>
                <a:spcPct val="170000"/>
              </a:lnSpc>
              <a:buFontTx/>
              <a:buAutoNum type="arabicPeriod"/>
            </a:pPr>
            <a:r>
              <a:rPr lang="en-US" sz="2000" dirty="0" smtClean="0">
                <a:latin typeface="Times New Roman" pitchFamily="18" charset="0"/>
                <a:cs typeface="Times New Roman" pitchFamily="18" charset="0"/>
              </a:rPr>
              <a:t>Anti-aliasing.</a:t>
            </a:r>
          </a:p>
          <a:p>
            <a:pPr>
              <a:lnSpc>
                <a:spcPct val="170000"/>
              </a:lnSpc>
              <a:buNone/>
            </a:pPr>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44624"/>
            <a:ext cx="8229600" cy="1143000"/>
          </a:xfrm>
        </p:spPr>
        <p:txBody>
          <a:bodyPr>
            <a:normAutofit/>
          </a:bodyPr>
          <a:lstStyle/>
          <a:p>
            <a:r>
              <a:rPr lang="en-US" sz="3200" b="1" dirty="0">
                <a:solidFill>
                  <a:srgbClr val="FFC000"/>
                </a:solidFill>
                <a:latin typeface="Times New Roman" pitchFamily="18" charset="0"/>
                <a:cs typeface="Times New Roman" pitchFamily="18" charset="0"/>
              </a:rPr>
              <a:t>Types of Texture Mapping</a:t>
            </a:r>
          </a:p>
        </p:txBody>
      </p:sp>
      <p:sp>
        <p:nvSpPr>
          <p:cNvPr id="21507" name="Rectangle 3"/>
          <p:cNvSpPr>
            <a:spLocks noGrp="1" noChangeArrowheads="1"/>
          </p:cNvSpPr>
          <p:nvPr>
            <p:ph idx="1"/>
          </p:nvPr>
        </p:nvSpPr>
        <p:spPr>
          <a:xfrm>
            <a:off x="457200" y="1268760"/>
            <a:ext cx="8229600" cy="4525963"/>
          </a:xfrm>
        </p:spPr>
        <p:txBody>
          <a:bodyPr>
            <a:normAutofit/>
          </a:bodyPr>
          <a:lstStyle/>
          <a:p>
            <a:pPr marL="609600" indent="-609600">
              <a:lnSpc>
                <a:spcPct val="150000"/>
              </a:lnSpc>
              <a:buNone/>
            </a:pPr>
            <a:r>
              <a:rPr lang="en-US" sz="2000" b="1" dirty="0">
                <a:latin typeface="Times New Roman" pitchFamily="18" charset="0"/>
                <a:cs typeface="Times New Roman" pitchFamily="18" charset="0"/>
              </a:rPr>
              <a:t>Two Types</a:t>
            </a:r>
          </a:p>
          <a:p>
            <a:pPr marL="990600" lvl="1" indent="-533400">
              <a:lnSpc>
                <a:spcPct val="150000"/>
              </a:lnSpc>
              <a:buFontTx/>
              <a:buAutoNum type="arabicPeriod"/>
            </a:pPr>
            <a:r>
              <a:rPr lang="en-US" sz="2000" b="1" dirty="0">
                <a:latin typeface="Times New Roman" pitchFamily="18" charset="0"/>
                <a:cs typeface="Times New Roman" pitchFamily="18" charset="0"/>
              </a:rPr>
              <a:t>Forward texture mapping</a:t>
            </a:r>
          </a:p>
          <a:p>
            <a:pPr marL="990600" lvl="1" indent="-533400">
              <a:lnSpc>
                <a:spcPct val="150000"/>
              </a:lnSpc>
              <a:buFontTx/>
              <a:buNone/>
            </a:pPr>
            <a:r>
              <a:rPr lang="en-US" sz="2000" dirty="0">
                <a:latin typeface="Times New Roman" pitchFamily="18" charset="0"/>
                <a:cs typeface="Times New Roman" pitchFamily="18" charset="0"/>
              </a:rPr>
              <a:t>		</a:t>
            </a:r>
            <a:r>
              <a:rPr lang="en-US" sz="2000" dirty="0">
                <a:solidFill>
                  <a:srgbClr val="000000"/>
                </a:solidFill>
                <a:latin typeface="Times New Roman" pitchFamily="18" charset="0"/>
                <a:cs typeface="Times New Roman" pitchFamily="18" charset="0"/>
              </a:rPr>
              <a:t>computing 3D positions of the texture points and then projecting them onto the image plane. </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990600" lvl="1" indent="-533400">
              <a:lnSpc>
                <a:spcPct val="150000"/>
              </a:lnSpc>
              <a:buFontTx/>
              <a:buNone/>
            </a:pPr>
            <a:endParaRPr lang="en-US" sz="2000" dirty="0">
              <a:latin typeface="Times New Roman" pitchFamily="18" charset="0"/>
              <a:cs typeface="Times New Roman" pitchFamily="18" charset="0"/>
            </a:endParaRPr>
          </a:p>
          <a:p>
            <a:pPr marL="990600" lvl="1" indent="-533400">
              <a:lnSpc>
                <a:spcPct val="150000"/>
              </a:lnSpc>
              <a:buFontTx/>
              <a:buAutoNum type="arabicPeriod" startAt="2"/>
            </a:pPr>
            <a:r>
              <a:rPr lang="en-US" sz="2000" b="1" dirty="0">
                <a:latin typeface="Times New Roman" pitchFamily="18" charset="0"/>
                <a:cs typeface="Times New Roman" pitchFamily="18" charset="0"/>
              </a:rPr>
              <a:t>Inverse texture mapping</a:t>
            </a:r>
          </a:p>
          <a:p>
            <a:pPr marL="990600" lvl="1" indent="-533400">
              <a:lnSpc>
                <a:spcPct val="150000"/>
              </a:lnSpc>
              <a:buFontTx/>
              <a:buNone/>
            </a:pPr>
            <a:r>
              <a:rPr lang="en-US" sz="2000" dirty="0">
                <a:latin typeface="Times New Roman" pitchFamily="18" charset="0"/>
                <a:cs typeface="Times New Roman" pitchFamily="18" charset="0"/>
              </a:rPr>
              <a:t>		</a:t>
            </a:r>
            <a:r>
              <a:rPr lang="en-US" sz="2000" dirty="0">
                <a:solidFill>
                  <a:srgbClr val="000000"/>
                </a:solidFill>
                <a:latin typeface="Times New Roman" pitchFamily="18" charset="0"/>
                <a:cs typeface="Times New Roman" pitchFamily="18" charset="0"/>
              </a:rPr>
              <a:t>selecting every pixel in the image plane and finding what point of the texture plane is projected there. </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457200" y="-27384"/>
            <a:ext cx="8229600" cy="1143000"/>
          </a:xfrm>
        </p:spPr>
        <p:txBody>
          <a:bodyPr>
            <a:normAutofit/>
          </a:bodyPr>
          <a:lstStyle/>
          <a:p>
            <a:r>
              <a:rPr lang="en-US" sz="3200" b="1" dirty="0">
                <a:solidFill>
                  <a:srgbClr val="FFC000"/>
                </a:solidFill>
                <a:latin typeface="Times New Roman" pitchFamily="18" charset="0"/>
                <a:cs typeface="Times New Roman" pitchFamily="18" charset="0"/>
              </a:rPr>
              <a:t>Drawbacks</a:t>
            </a:r>
          </a:p>
        </p:txBody>
      </p:sp>
      <p:sp>
        <p:nvSpPr>
          <p:cNvPr id="22531" name="Rectangle 1027"/>
          <p:cNvSpPr>
            <a:spLocks noGrp="1" noChangeArrowheads="1"/>
          </p:cNvSpPr>
          <p:nvPr>
            <p:ph idx="1"/>
          </p:nvPr>
        </p:nvSpPr>
        <p:spPr>
          <a:xfrm>
            <a:off x="457200" y="1052736"/>
            <a:ext cx="8229600" cy="4525963"/>
          </a:xfrm>
        </p:spPr>
        <p:txBody>
          <a:bodyPr/>
          <a:lstStyle/>
          <a:p>
            <a:pPr>
              <a:lnSpc>
                <a:spcPct val="150000"/>
              </a:lnSpc>
            </a:pPr>
            <a:r>
              <a:rPr lang="en-US" sz="2000" b="1" dirty="0">
                <a:latin typeface="Times New Roman" pitchFamily="18" charset="0"/>
                <a:cs typeface="Times New Roman" pitchFamily="18" charset="0"/>
              </a:rPr>
              <a:t>Forward Texture mapping :</a:t>
            </a:r>
          </a:p>
          <a:p>
            <a:pPr>
              <a:lnSpc>
                <a:spcPct val="150000"/>
              </a:lnSpc>
              <a:buFont typeface="Wingdings" pitchFamily="2" charset="2"/>
              <a:buNone/>
            </a:pPr>
            <a:r>
              <a:rPr lang="en-US" sz="2000" dirty="0">
                <a:latin typeface="Times New Roman" pitchFamily="18" charset="0"/>
                <a:cs typeface="Times New Roman" pitchFamily="18" charset="0"/>
              </a:rPr>
              <a:t>		</a:t>
            </a:r>
            <a:r>
              <a:rPr lang="en-US" sz="2000" dirty="0">
                <a:solidFill>
                  <a:srgbClr val="000000"/>
                </a:solidFill>
                <a:latin typeface="Times New Roman" pitchFamily="18" charset="0"/>
                <a:cs typeface="Times New Roman" pitchFamily="18" charset="0"/>
              </a:rPr>
              <a:t>Adjacent texture points may project onto non adjacent image points, thus creating a non colored area .</a:t>
            </a:r>
            <a:r>
              <a:rPr lang="en-US" sz="2000" b="1" dirty="0">
                <a:solidFill>
                  <a:srgbClr val="000000"/>
                </a:solidFill>
                <a:latin typeface="Times New Roman" pitchFamily="18" charset="0"/>
                <a:cs typeface="Times New Roman" pitchFamily="18" charset="0"/>
              </a:rPr>
              <a:t> </a:t>
            </a:r>
            <a:endParaRPr lang="en-US" sz="2000" b="1" dirty="0" smtClean="0">
              <a:solidFill>
                <a:srgbClr val="000000"/>
              </a:solidFill>
              <a:latin typeface="Times New Roman" pitchFamily="18" charset="0"/>
              <a:cs typeface="Times New Roman" pitchFamily="18" charset="0"/>
            </a:endParaRPr>
          </a:p>
          <a:p>
            <a:pPr>
              <a:lnSpc>
                <a:spcPct val="150000"/>
              </a:lnSpc>
            </a:pPr>
            <a:r>
              <a:rPr lang="en-US" sz="2000" b="1" dirty="0" smtClean="0">
                <a:solidFill>
                  <a:srgbClr val="000000"/>
                </a:solidFill>
                <a:latin typeface="Times New Roman" pitchFamily="18" charset="0"/>
                <a:cs typeface="Times New Roman" pitchFamily="18" charset="0"/>
              </a:rPr>
              <a:t>Inverse Texture Mapping </a:t>
            </a:r>
            <a:r>
              <a:rPr lang="en-US" sz="2000" dirty="0" smtClean="0">
                <a:solidFill>
                  <a:srgbClr val="000000"/>
                </a:solidFill>
                <a:latin typeface="Times New Roman" pitchFamily="18" charset="0"/>
                <a:cs typeface="Times New Roman" pitchFamily="18" charset="0"/>
              </a:rPr>
              <a:t>:</a:t>
            </a:r>
          </a:p>
          <a:p>
            <a:pPr>
              <a:lnSpc>
                <a:spcPct val="150000"/>
              </a:lnSpc>
              <a:buFont typeface="Wingdings" pitchFamily="2" charset="2"/>
              <a:buNone/>
            </a:pPr>
            <a:r>
              <a:rPr lang="en-US" sz="2000" dirty="0" smtClean="0">
                <a:solidFill>
                  <a:srgbClr val="000000"/>
                </a:solidFill>
                <a:latin typeface="Times New Roman" pitchFamily="18" charset="0"/>
                <a:cs typeface="Times New Roman" pitchFamily="18" charset="0"/>
              </a:rPr>
              <a:t>		Aliasing would appear, if sampling the texture map is done at a frequency higher than its </a:t>
            </a:r>
            <a:r>
              <a:rPr lang="en-US" sz="2000" dirty="0" err="1" smtClean="0">
                <a:solidFill>
                  <a:srgbClr val="000000"/>
                </a:solidFill>
                <a:latin typeface="Times New Roman" pitchFamily="18" charset="0"/>
                <a:cs typeface="Times New Roman" pitchFamily="18" charset="0"/>
              </a:rPr>
              <a:t>Nyquist</a:t>
            </a:r>
            <a:r>
              <a:rPr lang="en-US" sz="2000" dirty="0" smtClean="0">
                <a:solidFill>
                  <a:srgbClr val="000000"/>
                </a:solidFill>
                <a:latin typeface="Times New Roman" pitchFamily="18" charset="0"/>
                <a:cs typeface="Times New Roman" pitchFamily="18" charset="0"/>
              </a:rPr>
              <a:t> rate. </a:t>
            </a:r>
          </a:p>
          <a:p>
            <a:pPr>
              <a:lnSpc>
                <a:spcPct val="150000"/>
              </a:lnSpc>
              <a:buFont typeface="Wingdings" pitchFamily="2" charset="2"/>
              <a:buNone/>
            </a:pPr>
            <a:r>
              <a:rPr lang="en-US" sz="2000" dirty="0" smtClean="0">
                <a:solidFill>
                  <a:srgbClr val="000000"/>
                </a:solidFill>
                <a:latin typeface="Times New Roman" pitchFamily="18" charset="0"/>
                <a:cs typeface="Times New Roman" pitchFamily="18" charset="0"/>
              </a:rPr>
              <a:t>   		</a:t>
            </a:r>
            <a:r>
              <a:rPr lang="en-US" sz="2000" b="1" dirty="0" err="1" smtClean="0">
                <a:solidFill>
                  <a:srgbClr val="000000"/>
                </a:solidFill>
                <a:latin typeface="Times New Roman" pitchFamily="18" charset="0"/>
                <a:cs typeface="Times New Roman" pitchFamily="18" charset="0"/>
              </a:rPr>
              <a:t>Nyquist</a:t>
            </a:r>
            <a:r>
              <a:rPr lang="en-US" sz="2000" b="1" dirty="0" smtClean="0">
                <a:solidFill>
                  <a:srgbClr val="000000"/>
                </a:solidFill>
                <a:latin typeface="Times New Roman" pitchFamily="18" charset="0"/>
                <a:cs typeface="Times New Roman" pitchFamily="18" charset="0"/>
              </a:rPr>
              <a:t> rate </a:t>
            </a:r>
          </a:p>
          <a:p>
            <a:pPr>
              <a:lnSpc>
                <a:spcPct val="150000"/>
              </a:lnSpc>
              <a:buFont typeface="Wingdings" pitchFamily="2" charset="2"/>
              <a:buNone/>
            </a:pPr>
            <a:r>
              <a:rPr lang="en-US" sz="2000" dirty="0" smtClean="0">
                <a:solidFill>
                  <a:srgbClr val="000000"/>
                </a:solidFill>
                <a:latin typeface="Times New Roman" pitchFamily="18" charset="0"/>
                <a:cs typeface="Times New Roman" pitchFamily="18" charset="0"/>
              </a:rPr>
              <a:t>			the minimum theoretical sampling rate .</a:t>
            </a:r>
          </a:p>
          <a:p>
            <a:pPr>
              <a:lnSpc>
                <a:spcPct val="150000"/>
              </a:lnSpc>
              <a:buFont typeface="Wingdings" pitchFamily="2" charset="2"/>
              <a:buNone/>
            </a:pPr>
            <a:endParaRPr lang="en-US" sz="2000" dirty="0">
              <a:latin typeface="Times New Roman" pitchFamily="18" charset="0"/>
              <a:cs typeface="Times New Roman" pitchFamily="18" charset="0"/>
            </a:endParaRPr>
          </a:p>
          <a:p>
            <a:pPr>
              <a:buFont typeface="Wingdings" pitchFamily="2" charset="2"/>
              <a:buNone/>
            </a:pPr>
            <a:endParaRPr 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REFERENCES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a:bodyPr>
          <a:lstStyle/>
          <a:p>
            <a:pPr>
              <a:lnSpc>
                <a:spcPct val="150000"/>
              </a:lnSpc>
            </a:pPr>
            <a:r>
              <a:rPr lang="en-US" sz="2200" dirty="0" smtClean="0">
                <a:latin typeface="Times New Roman" pitchFamily="18" charset="0"/>
                <a:cs typeface="Times New Roman" pitchFamily="18" charset="0"/>
              </a:rPr>
              <a:t>Alan Watt, 3D Computer graphics . Addison – Wesley 1993. </a:t>
            </a:r>
          </a:p>
          <a:p>
            <a:pPr>
              <a:lnSpc>
                <a:spcPct val="150000"/>
              </a:lnSpc>
            </a:pPr>
            <a:r>
              <a:rPr lang="en-US" sz="2200" dirty="0" smtClean="0">
                <a:latin typeface="Times New Roman" pitchFamily="18" charset="0"/>
                <a:cs typeface="Times New Roman" pitchFamily="18" charset="0"/>
              </a:rPr>
              <a:t>Fredrick M </a:t>
            </a:r>
            <a:r>
              <a:rPr lang="en-US" sz="2200" dirty="0" err="1" smtClean="0">
                <a:latin typeface="Times New Roman" pitchFamily="18" charset="0"/>
                <a:cs typeface="Times New Roman" pitchFamily="18" charset="0"/>
              </a:rPr>
              <a:t>Weinhaus</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Venkat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Devarajan,Texture</a:t>
            </a:r>
            <a:r>
              <a:rPr lang="en-US" sz="2200" dirty="0" smtClean="0">
                <a:latin typeface="Times New Roman" pitchFamily="18" charset="0"/>
                <a:cs typeface="Times New Roman" pitchFamily="18" charset="0"/>
              </a:rPr>
              <a:t> mapping 3D models of real-world scenes .ACM computing survey , Volume 29 1997.  </a:t>
            </a:r>
          </a:p>
          <a:p>
            <a:pPr>
              <a:lnSpc>
                <a:spcPct val="150000"/>
              </a:lnSpc>
            </a:pPr>
            <a:r>
              <a:rPr lang="en-US" sz="2200" dirty="0" smtClean="0">
                <a:latin typeface="Times New Roman" pitchFamily="18" charset="0"/>
                <a:cs typeface="Times New Roman" pitchFamily="18" charset="0"/>
              </a:rPr>
              <a:t>James F. </a:t>
            </a:r>
            <a:r>
              <a:rPr lang="en-US" sz="2200" dirty="0" err="1" smtClean="0">
                <a:latin typeface="Times New Roman" pitchFamily="18" charset="0"/>
                <a:cs typeface="Times New Roman" pitchFamily="18" charset="0"/>
              </a:rPr>
              <a:t>Blinn</a:t>
            </a:r>
            <a:r>
              <a:rPr lang="en-US" sz="2200" dirty="0" smtClean="0">
                <a:latin typeface="Times New Roman" pitchFamily="18" charset="0"/>
                <a:cs typeface="Times New Roman" pitchFamily="18" charset="0"/>
              </a:rPr>
              <a:t> and Martin E. </a:t>
            </a:r>
            <a:r>
              <a:rPr lang="en-US" sz="2200" dirty="0" err="1" smtClean="0">
                <a:latin typeface="Times New Roman" pitchFamily="18" charset="0"/>
                <a:cs typeface="Times New Roman" pitchFamily="18" charset="0"/>
              </a:rPr>
              <a:t>Newel,Texture</a:t>
            </a:r>
            <a:r>
              <a:rPr lang="en-US" sz="2200" dirty="0" smtClean="0">
                <a:latin typeface="Times New Roman" pitchFamily="18" charset="0"/>
                <a:cs typeface="Times New Roman" pitchFamily="18" charset="0"/>
              </a:rPr>
              <a:t> and Reflection in computer generated images. ACM computing survey.</a:t>
            </a:r>
          </a:p>
          <a:p>
            <a:pPr>
              <a:lnSpc>
                <a:spcPct val="150000"/>
              </a:lnSpc>
            </a:pPr>
            <a:r>
              <a:rPr lang="en-US" sz="2200" dirty="0" smtClean="0">
                <a:latin typeface="Times New Roman" pitchFamily="18" charset="0"/>
                <a:cs typeface="Times New Roman" pitchFamily="18" charset="0"/>
              </a:rPr>
              <a:t>http://www.cs.csustan.edu/~rsc/CS3600F00/TextureMapping.pdf</a:t>
            </a:r>
          </a:p>
          <a:p>
            <a:pPr>
              <a:lnSpc>
                <a:spcPct val="150000"/>
              </a:lnSpc>
            </a:pPr>
            <a:r>
              <a:rPr lang="en-US" sz="2200" dirty="0" smtClean="0">
                <a:latin typeface="Times New Roman" pitchFamily="18" charset="0"/>
                <a:cs typeface="Times New Roman" pitchFamily="18" charset="0"/>
              </a:rPr>
              <a:t>http://www.sgi.com/grafica/texmap/index.html</a:t>
            </a:r>
          </a:p>
          <a:p>
            <a:pPr>
              <a:lnSpc>
                <a:spcPct val="150000"/>
              </a:lnSpc>
            </a:pPr>
            <a:r>
              <a:rPr lang="en-US" sz="2200" dirty="0" smtClean="0">
                <a:latin typeface="Times New Roman" pitchFamily="18" charset="0"/>
                <a:cs typeface="Times New Roman" pitchFamily="18" charset="0"/>
              </a:rPr>
              <a:t>http://www-2.cs.cmu.edu/~ph/texsurv.pdf</a:t>
            </a:r>
          </a:p>
          <a:p>
            <a:pPr>
              <a:buNone/>
            </a:pP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4525963"/>
          </a:xfrm>
        </p:spPr>
        <p:txBody>
          <a:bodyPr>
            <a:normAutofit/>
          </a:bodyPr>
          <a:lstStyle/>
          <a:p>
            <a:pPr>
              <a:lnSpc>
                <a:spcPct val="150000"/>
              </a:lnSpc>
              <a:buNone/>
            </a:pPr>
            <a:r>
              <a:rPr lang="en-US" sz="2000" b="1" dirty="0" err="1" smtClean="0">
                <a:latin typeface="Times New Roman" pitchFamily="18" charset="0"/>
                <a:cs typeface="Times New Roman" pitchFamily="18" charset="0"/>
              </a:rPr>
              <a:t>Multiview</a:t>
            </a:r>
            <a:r>
              <a:rPr lang="en-US" sz="2000" b="1" dirty="0" smtClean="0">
                <a:latin typeface="Times New Roman" pitchFamily="18" charset="0"/>
                <a:cs typeface="Times New Roman" pitchFamily="18" charset="0"/>
              </a:rPr>
              <a:t> drawings </a:t>
            </a:r>
            <a:r>
              <a:rPr lang="en-US" sz="2000" dirty="0" smtClean="0">
                <a:latin typeface="Times New Roman" pitchFamily="18" charset="0"/>
                <a:cs typeface="Times New Roman" pitchFamily="18" charset="0"/>
              </a:rPr>
              <a:t>– Three views of object are drawn. Each view is a 2D flat image. The views are defined according to the positions of the planes of projection with respect to the object. </a:t>
            </a:r>
          </a:p>
          <a:p>
            <a:pPr>
              <a:lnSpc>
                <a:spcPct val="150000"/>
              </a:lnSpc>
              <a:buNone/>
            </a:pPr>
            <a:r>
              <a:rPr lang="en-US" sz="2000" b="1" dirty="0" smtClean="0">
                <a:latin typeface="Times New Roman" pitchFamily="18" charset="0"/>
                <a:cs typeface="Times New Roman" pitchFamily="18" charset="0"/>
              </a:rPr>
              <a:t>Front View </a:t>
            </a:r>
            <a:r>
              <a:rPr lang="en-US" sz="2000" dirty="0" smtClean="0">
                <a:latin typeface="Times New Roman" pitchFamily="18" charset="0"/>
                <a:cs typeface="Times New Roman" pitchFamily="18" charset="0"/>
              </a:rPr>
              <a:t>– Shows the width and height. Frontal plane is the plane onto which the front view of a </a:t>
            </a:r>
            <a:r>
              <a:rPr lang="en-US" sz="2000" dirty="0" err="1" smtClean="0">
                <a:latin typeface="Times New Roman" pitchFamily="18" charset="0"/>
                <a:cs typeface="Times New Roman" pitchFamily="18" charset="0"/>
              </a:rPr>
              <a:t>multiview</a:t>
            </a:r>
            <a:r>
              <a:rPr lang="en-US" sz="2000" dirty="0" smtClean="0">
                <a:latin typeface="Times New Roman" pitchFamily="18" charset="0"/>
                <a:cs typeface="Times New Roman" pitchFamily="18" charset="0"/>
              </a:rPr>
              <a:t> drawing is projected. </a:t>
            </a:r>
            <a:endParaRPr lang="en-US" sz="2000" dirty="0">
              <a:latin typeface="Times New Roman" pitchFamily="18" charset="0"/>
              <a:cs typeface="Times New Roman" pitchFamily="18" charset="0"/>
            </a:endParaRPr>
          </a:p>
        </p:txBody>
      </p:sp>
      <p:pic>
        <p:nvPicPr>
          <p:cNvPr id="83970" name="Picture 2"/>
          <p:cNvPicPr>
            <a:picLocks noChangeAspect="1" noChangeArrowheads="1"/>
          </p:cNvPicPr>
          <p:nvPr/>
        </p:nvPicPr>
        <p:blipFill>
          <a:blip r:embed="rId2" cstate="print"/>
          <a:srcRect/>
          <a:stretch>
            <a:fillRect/>
          </a:stretch>
        </p:blipFill>
        <p:spPr bwMode="auto">
          <a:xfrm>
            <a:off x="1115616" y="3068960"/>
            <a:ext cx="7344816" cy="3456384"/>
          </a:xfrm>
          <a:prstGeom prst="rect">
            <a:avLst/>
          </a:prstGeom>
          <a:noFill/>
          <a:ln w="9525">
            <a:noFill/>
            <a:miter lim="800000"/>
            <a:headEnd/>
            <a:tailEnd/>
          </a:ln>
        </p:spPr>
      </p:pic>
      <p:sp>
        <p:nvSpPr>
          <p:cNvPr id="5" name="Title 1"/>
          <p:cNvSpPr>
            <a:spLocks noGrp="1"/>
          </p:cNvSpPr>
          <p:nvPr>
            <p:ph type="title"/>
          </p:nvPr>
        </p:nvSpPr>
        <p:spPr>
          <a:xfrm>
            <a:off x="-10852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Multiview Orthographic Projection</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525963"/>
          </a:xfrm>
        </p:spPr>
        <p:txBody>
          <a:bodyPr>
            <a:normAutofit/>
          </a:bodyPr>
          <a:lstStyle/>
          <a:p>
            <a:pPr>
              <a:lnSpc>
                <a:spcPct val="150000"/>
              </a:lnSpc>
              <a:buNone/>
            </a:pPr>
            <a:r>
              <a:rPr lang="en-US" sz="2000" b="1" dirty="0" smtClean="0">
                <a:latin typeface="Times New Roman" pitchFamily="18" charset="0"/>
                <a:cs typeface="Times New Roman" pitchFamily="18" charset="0"/>
              </a:rPr>
              <a:t>Top View </a:t>
            </a:r>
            <a:r>
              <a:rPr lang="en-US" sz="2000" dirty="0" smtClean="0">
                <a:latin typeface="Times New Roman" pitchFamily="18" charset="0"/>
                <a:cs typeface="Times New Roman" pitchFamily="18" charset="0"/>
              </a:rPr>
              <a:t>– Shows the width and depth. The top view is projected onto the horizontal plane of projection.</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10852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Multiview Orthographic Projection</a:t>
            </a:r>
            <a:endParaRPr lang="en-US" sz="3200" b="1" dirty="0">
              <a:solidFill>
                <a:srgbClr val="FFC000"/>
              </a:solidFill>
              <a:latin typeface="Times New Roman" pitchFamily="18" charset="0"/>
              <a:cs typeface="Times New Roman" pitchFamily="18" charset="0"/>
            </a:endParaRPr>
          </a:p>
        </p:txBody>
      </p:sp>
      <p:pic>
        <p:nvPicPr>
          <p:cNvPr id="84994" name="Picture 2"/>
          <p:cNvPicPr>
            <a:picLocks noChangeAspect="1" noChangeArrowheads="1"/>
          </p:cNvPicPr>
          <p:nvPr/>
        </p:nvPicPr>
        <p:blipFill>
          <a:blip r:embed="rId2" cstate="print"/>
          <a:srcRect/>
          <a:stretch>
            <a:fillRect/>
          </a:stretch>
        </p:blipFill>
        <p:spPr bwMode="auto">
          <a:xfrm>
            <a:off x="88329" y="2199853"/>
            <a:ext cx="9020175" cy="4181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4525963"/>
          </a:xfrm>
        </p:spPr>
        <p:txBody>
          <a:bodyPr>
            <a:normAutofit/>
          </a:bodyPr>
          <a:lstStyle/>
          <a:p>
            <a:pPr>
              <a:lnSpc>
                <a:spcPct val="150000"/>
              </a:lnSpc>
              <a:buNone/>
            </a:pPr>
            <a:r>
              <a:rPr lang="en-US" sz="2000" b="1" dirty="0" smtClean="0">
                <a:latin typeface="Times New Roman" pitchFamily="18" charset="0"/>
                <a:cs typeface="Times New Roman" pitchFamily="18" charset="0"/>
              </a:rPr>
              <a:t>Side View </a:t>
            </a:r>
            <a:r>
              <a:rPr lang="en-US" sz="2000" dirty="0" smtClean="0">
                <a:latin typeface="Times New Roman" pitchFamily="18" charset="0"/>
                <a:cs typeface="Times New Roman" pitchFamily="18" charset="0"/>
              </a:rPr>
              <a:t>– Shows the depth and height dimensions. The right side view is projected onto the right profile plane of projection.</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10852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Multiview Orthographic Projection</a:t>
            </a:r>
            <a:endParaRPr lang="en-US" sz="3200" b="1" dirty="0">
              <a:solidFill>
                <a:srgbClr val="FFC000"/>
              </a:solidFill>
              <a:latin typeface="Times New Roman" pitchFamily="18" charset="0"/>
              <a:cs typeface="Times New Roman" pitchFamily="18" charset="0"/>
            </a:endParaRPr>
          </a:p>
        </p:txBody>
      </p:sp>
      <p:pic>
        <p:nvPicPr>
          <p:cNvPr id="86018" name="Picture 2"/>
          <p:cNvPicPr>
            <a:picLocks noChangeAspect="1" noChangeArrowheads="1"/>
          </p:cNvPicPr>
          <p:nvPr/>
        </p:nvPicPr>
        <p:blipFill>
          <a:blip r:embed="rId2" cstate="print"/>
          <a:srcRect/>
          <a:stretch>
            <a:fillRect/>
          </a:stretch>
        </p:blipFill>
        <p:spPr bwMode="auto">
          <a:xfrm>
            <a:off x="484956" y="2132856"/>
            <a:ext cx="8191500" cy="4391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The Six Principal Views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3034680" cy="4525963"/>
          </a:xfrm>
        </p:spPr>
        <p:txBody>
          <a:bodyPr>
            <a:normAutofit lnSpcReduction="10000"/>
          </a:bodyPr>
          <a:lstStyle/>
          <a:p>
            <a:pPr algn="just">
              <a:lnSpc>
                <a:spcPct val="150000"/>
              </a:lnSpc>
            </a:pPr>
            <a:r>
              <a:rPr lang="en-US" sz="2000" dirty="0" smtClean="0">
                <a:latin typeface="Times New Roman" pitchFamily="18" charset="0"/>
                <a:cs typeface="Times New Roman" pitchFamily="18" charset="0"/>
              </a:rPr>
              <a:t>Principal views - the </a:t>
            </a:r>
            <a:r>
              <a:rPr lang="en-US" sz="2000" b="1" dirty="0" smtClean="0">
                <a:solidFill>
                  <a:srgbClr val="FF0000"/>
                </a:solidFill>
                <a:latin typeface="Times New Roman" pitchFamily="18" charset="0"/>
                <a:cs typeface="Times New Roman" pitchFamily="18" charset="0"/>
              </a:rPr>
              <a:t>six</a:t>
            </a:r>
            <a:r>
              <a:rPr lang="en-US" sz="2000" dirty="0" smtClean="0">
                <a:latin typeface="Times New Roman" pitchFamily="18" charset="0"/>
                <a:cs typeface="Times New Roman" pitchFamily="18" charset="0"/>
              </a:rPr>
              <a:t> mutually perpendicular views that are produced by six mutually perpendicular planes of projection. </a:t>
            </a:r>
          </a:p>
          <a:p>
            <a:pPr algn="just">
              <a:lnSpc>
                <a:spcPct val="150000"/>
              </a:lnSpc>
            </a:pPr>
            <a:r>
              <a:rPr lang="en-US" sz="2000" dirty="0" smtClean="0">
                <a:latin typeface="Times New Roman" pitchFamily="18" charset="0"/>
                <a:cs typeface="Times New Roman" pitchFamily="18" charset="0"/>
              </a:rPr>
              <a:t>The six principal views are </a:t>
            </a:r>
            <a:r>
              <a:rPr lang="en-US" sz="2000" b="1" dirty="0" smtClean="0">
                <a:solidFill>
                  <a:srgbClr val="FF0000"/>
                </a:solidFill>
                <a:latin typeface="Times New Roman" pitchFamily="18" charset="0"/>
                <a:cs typeface="Times New Roman" pitchFamily="18" charset="0"/>
              </a:rPr>
              <a:t>front, top, left side, right side, bottom and rear.</a:t>
            </a:r>
            <a:endParaRPr lang="en-US" sz="2000" b="1" dirty="0">
              <a:solidFill>
                <a:srgbClr val="FF0000"/>
              </a:solidFill>
              <a:latin typeface="Times New Roman" pitchFamily="18" charset="0"/>
              <a:cs typeface="Times New Roman" pitchFamily="18" charset="0"/>
            </a:endParaRPr>
          </a:p>
        </p:txBody>
      </p:sp>
      <p:pic>
        <p:nvPicPr>
          <p:cNvPr id="87042" name="Picture 2"/>
          <p:cNvPicPr>
            <a:picLocks noChangeAspect="1" noChangeArrowheads="1"/>
          </p:cNvPicPr>
          <p:nvPr/>
        </p:nvPicPr>
        <p:blipFill>
          <a:blip r:embed="rId2" cstate="print"/>
          <a:srcRect/>
          <a:stretch>
            <a:fillRect/>
          </a:stretch>
        </p:blipFill>
        <p:spPr bwMode="auto">
          <a:xfrm>
            <a:off x="3563888" y="1484784"/>
            <a:ext cx="5010150" cy="456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cstate="print"/>
          <a:srcRect/>
          <a:stretch>
            <a:fillRect/>
          </a:stretch>
        </p:blipFill>
        <p:spPr bwMode="auto">
          <a:xfrm>
            <a:off x="827584" y="1136160"/>
            <a:ext cx="6824464" cy="4983107"/>
          </a:xfrm>
          <a:prstGeom prst="rect">
            <a:avLst/>
          </a:prstGeom>
          <a:noFill/>
          <a:ln w="9525">
            <a:noFill/>
            <a:miter lim="800000"/>
            <a:headEnd/>
            <a:tailEnd/>
          </a:ln>
        </p:spPr>
      </p:pic>
      <p:sp>
        <p:nvSpPr>
          <p:cNvPr id="6"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The Six Principal Views</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print"/>
          <a:srcRect b="1612"/>
          <a:stretch>
            <a:fillRect/>
          </a:stretch>
        </p:blipFill>
        <p:spPr bwMode="auto">
          <a:xfrm>
            <a:off x="971600" y="1052736"/>
            <a:ext cx="7056784" cy="5159799"/>
          </a:xfrm>
          <a:prstGeom prst="rect">
            <a:avLst/>
          </a:prstGeom>
          <a:noFill/>
          <a:ln w="9525">
            <a:noFill/>
            <a:miter lim="800000"/>
            <a:headEnd/>
            <a:tailEnd/>
          </a:ln>
        </p:spPr>
      </p:pic>
      <p:sp>
        <p:nvSpPr>
          <p:cNvPr id="5"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The Six Principal Views</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44624"/>
            <a:ext cx="8229600" cy="1143000"/>
          </a:xfrm>
        </p:spPr>
        <p:txBody>
          <a:bodyPr>
            <a:normAutofit/>
          </a:bodyPr>
          <a:lstStyle/>
          <a:p>
            <a:r>
              <a:rPr lang="en-US" sz="2200" b="1" dirty="0" smtClean="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sp>
        <p:nvSpPr>
          <p:cNvPr id="4" name="Title 1"/>
          <p:cNvSpPr>
            <a:spLocks noGrp="1"/>
          </p:cNvSpPr>
          <p:nvPr>
            <p:ph idx="1"/>
          </p:nvPr>
        </p:nvSpPr>
        <p:spPr/>
        <p:txBody>
          <a:bodyPr>
            <a:normAutofit/>
          </a:bodyPr>
          <a:lstStyle/>
          <a:p>
            <a:pPr>
              <a:buNone/>
            </a:pPr>
            <a:r>
              <a:rPr lang="en-US" sz="2000" b="1" dirty="0" smtClean="0">
                <a:latin typeface="Times New Roman" pitchFamily="18" charset="0"/>
                <a:cs typeface="Times New Roman" pitchFamily="18" charset="0"/>
              </a:rPr>
              <a:t>Course Category: Program Core</a:t>
            </a:r>
          </a:p>
          <a:p>
            <a:pPr>
              <a:buNone/>
            </a:pPr>
            <a:endParaRPr lang="en-US" sz="2000" b="1"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Pre-requisite</a:t>
            </a:r>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Link to Other courses</a:t>
            </a:r>
          </a:p>
          <a:p>
            <a:pPr algn="ctr"/>
            <a:r>
              <a:rPr lang="en-US" sz="2000" dirty="0" smtClean="0">
                <a:latin typeface="Times New Roman" pitchFamily="18" charset="0"/>
                <a:cs typeface="Times New Roman" pitchFamily="18" charset="0"/>
              </a:rPr>
              <a:t>Multimedia Systems</a:t>
            </a:r>
          </a:p>
          <a:p>
            <a:pPr algn="ctr"/>
            <a:r>
              <a:rPr lang="en-US" sz="2000" dirty="0" smtClean="0">
                <a:latin typeface="Times New Roman" pitchFamily="18" charset="0"/>
                <a:cs typeface="Times New Roman" pitchFamily="18" charset="0"/>
              </a:rPr>
              <a:t>Computer Vision</a:t>
            </a:r>
            <a:endParaRPr lang="en-US" sz="2000" b="1"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lgn="ctr">
              <a:buNone/>
            </a:pPr>
            <a:endParaRPr lang="en-US" sz="2000" b="1" dirty="0" smtClean="0">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1403648" y="2708920"/>
          <a:ext cx="6096000" cy="1224136"/>
        </p:xfrm>
        <a:graphic>
          <a:graphicData uri="http://schemas.openxmlformats.org/drawingml/2006/table">
            <a:tbl>
              <a:tblPr firstRow="1" bandRow="1">
                <a:tableStyleId>{5C22544A-7EE6-4342-B048-85BDC9FD1C3A}</a:tableStyleId>
              </a:tblPr>
              <a:tblGrid>
                <a:gridCol w="1008112"/>
                <a:gridCol w="1656184"/>
                <a:gridCol w="3431704"/>
              </a:tblGrid>
              <a:tr h="431656">
                <a:tc>
                  <a:txBody>
                    <a:bodyPr/>
                    <a:lstStyle/>
                    <a:p>
                      <a:r>
                        <a:rPr lang="en-IN" sz="2000" dirty="0" smtClean="0">
                          <a:latin typeface="Times New Roman" pitchFamily="18" charset="0"/>
                          <a:cs typeface="Times New Roman" pitchFamily="18" charset="0"/>
                        </a:rPr>
                        <a:t>SL.NO</a:t>
                      </a:r>
                      <a:endParaRPr lang="en-US" sz="2000" dirty="0">
                        <a:latin typeface="Times New Roman" pitchFamily="18" charset="0"/>
                        <a:cs typeface="Times New Roman" pitchFamily="18" charset="0"/>
                      </a:endParaRPr>
                    </a:p>
                  </a:txBody>
                  <a:tcPr/>
                </a:tc>
                <a:tc>
                  <a:txBody>
                    <a:bodyPr/>
                    <a:lstStyle/>
                    <a:p>
                      <a:r>
                        <a:rPr lang="en-US" sz="2000" b="1" kern="1200" baseline="0" dirty="0" smtClean="0">
                          <a:solidFill>
                            <a:schemeClr val="lt1"/>
                          </a:solidFill>
                          <a:latin typeface="Times New Roman" pitchFamily="18" charset="0"/>
                          <a:ea typeface="+mn-ea"/>
                          <a:cs typeface="Times New Roman" pitchFamily="18" charset="0"/>
                        </a:rPr>
                        <a:t>Course Code</a:t>
                      </a:r>
                      <a:endParaRPr lang="en-US" sz="2000" dirty="0">
                        <a:latin typeface="Times New Roman" pitchFamily="18" charset="0"/>
                        <a:cs typeface="Times New Roman" pitchFamily="18" charset="0"/>
                      </a:endParaRPr>
                    </a:p>
                  </a:txBody>
                  <a:tcPr/>
                </a:tc>
                <a:tc>
                  <a:txBody>
                    <a:bodyPr/>
                    <a:lstStyle/>
                    <a:p>
                      <a:r>
                        <a:rPr lang="en-US" sz="2000" b="1" kern="1200" baseline="0" dirty="0" smtClean="0">
                          <a:solidFill>
                            <a:schemeClr val="lt1"/>
                          </a:solidFill>
                          <a:latin typeface="Times New Roman" pitchFamily="18" charset="0"/>
                          <a:ea typeface="+mn-ea"/>
                          <a:cs typeface="Times New Roman" pitchFamily="18" charset="0"/>
                        </a:rPr>
                        <a:t>Course Name</a:t>
                      </a:r>
                      <a:endParaRPr lang="en-US" sz="2000" dirty="0">
                        <a:latin typeface="Times New Roman" pitchFamily="18" charset="0"/>
                        <a:cs typeface="Times New Roman" pitchFamily="18" charset="0"/>
                      </a:endParaRPr>
                    </a:p>
                  </a:txBody>
                  <a:tcPr/>
                </a:tc>
              </a:tr>
              <a:tr h="370840">
                <a:tc>
                  <a:txBody>
                    <a:bodyPr/>
                    <a:lstStyle/>
                    <a:p>
                      <a:r>
                        <a:rPr lang="en-IN" sz="2000" dirty="0" smtClean="0">
                          <a:latin typeface="Times New Roman" pitchFamily="18" charset="0"/>
                          <a:cs typeface="Times New Roman" pitchFamily="18" charset="0"/>
                        </a:rPr>
                        <a:t>1</a:t>
                      </a:r>
                      <a:endParaRPr lang="en-US" sz="2000" dirty="0">
                        <a:latin typeface="Times New Roman" pitchFamily="18" charset="0"/>
                        <a:cs typeface="Times New Roman" pitchFamily="18" charset="0"/>
                      </a:endParaRPr>
                    </a:p>
                  </a:txBody>
                  <a:tcPr/>
                </a:tc>
                <a:tc>
                  <a:txBody>
                    <a:bodyPr/>
                    <a:lstStyle/>
                    <a:p>
                      <a:r>
                        <a:rPr lang="en-US" sz="2000" kern="1200" baseline="0" dirty="0" smtClean="0">
                          <a:solidFill>
                            <a:schemeClr val="dk1"/>
                          </a:solidFill>
                          <a:latin typeface="Times New Roman" pitchFamily="18" charset="0"/>
                          <a:ea typeface="+mn-ea"/>
                          <a:cs typeface="Times New Roman" pitchFamily="18" charset="0"/>
                        </a:rPr>
                        <a:t>1150MA103</a:t>
                      </a:r>
                      <a:endParaRPr lang="en-US" sz="2000" dirty="0">
                        <a:latin typeface="Times New Roman" pitchFamily="18" charset="0"/>
                        <a:cs typeface="Times New Roman" pitchFamily="18" charset="0"/>
                      </a:endParaRPr>
                    </a:p>
                  </a:txBody>
                  <a:tcPr/>
                </a:tc>
                <a:tc>
                  <a:txBody>
                    <a:bodyPr/>
                    <a:lstStyle/>
                    <a:p>
                      <a:r>
                        <a:rPr lang="en-US" sz="2000" kern="1200" baseline="0" dirty="0" smtClean="0">
                          <a:solidFill>
                            <a:schemeClr val="dk1"/>
                          </a:solidFill>
                          <a:latin typeface="Times New Roman" pitchFamily="18" charset="0"/>
                          <a:ea typeface="+mn-ea"/>
                          <a:cs typeface="Times New Roman" pitchFamily="18" charset="0"/>
                        </a:rPr>
                        <a:t>Engineering Mathematics 2</a:t>
                      </a:r>
                      <a:endParaRPr lang="en-US" sz="2000" dirty="0">
                        <a:latin typeface="Times New Roman" pitchFamily="18" charset="0"/>
                        <a:cs typeface="Times New Roman" pitchFamily="18" charset="0"/>
                      </a:endParaRPr>
                    </a:p>
                  </a:txBody>
                  <a:tcPr/>
                </a:tc>
              </a:tr>
              <a:tr h="370840">
                <a:tc>
                  <a:txBody>
                    <a:bodyPr/>
                    <a:lstStyle/>
                    <a:p>
                      <a:r>
                        <a:rPr lang="en-IN"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a:txBody>
                  <a:tcPr/>
                </a:tc>
                <a:tc>
                  <a:txBody>
                    <a:bodyPr/>
                    <a:lstStyle/>
                    <a:p>
                      <a:r>
                        <a:rPr lang="en-US" sz="2000" baseline="0" dirty="0" smtClean="0">
                          <a:latin typeface="Times New Roman" pitchFamily="18" charset="0"/>
                          <a:cs typeface="Times New Roman" pitchFamily="18" charset="0"/>
                        </a:rPr>
                        <a:t>1150CS201 </a:t>
                      </a:r>
                      <a:endParaRPr lang="en-US" sz="2000" dirty="0">
                        <a:latin typeface="Times New Roman" pitchFamily="18" charset="0"/>
                        <a:cs typeface="Times New Roman" pitchFamily="18" charset="0"/>
                      </a:endParaRPr>
                    </a:p>
                  </a:txBody>
                  <a:tcPr/>
                </a:tc>
                <a:tc>
                  <a:txBody>
                    <a:bodyPr/>
                    <a:lstStyle/>
                    <a:p>
                      <a:r>
                        <a:rPr lang="en-US" sz="2000" baseline="0" dirty="0" smtClean="0">
                          <a:latin typeface="Times New Roman" pitchFamily="18" charset="0"/>
                          <a:cs typeface="Times New Roman" pitchFamily="18" charset="0"/>
                        </a:rPr>
                        <a:t>Problem Solving using C</a:t>
                      </a:r>
                      <a:endParaRPr lang="en-US" sz="20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Axonometric projections</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67544" y="1556792"/>
            <a:ext cx="8229600" cy="5328592"/>
          </a:xfrm>
        </p:spPr>
        <p:txBody>
          <a:bodyPr>
            <a:noAutofit/>
          </a:bodyPr>
          <a:lstStyle/>
          <a:p>
            <a:pPr algn="just">
              <a:lnSpc>
                <a:spcPct val="170000"/>
              </a:lnSpc>
            </a:pPr>
            <a:r>
              <a:rPr lang="en-US" sz="2000" dirty="0" smtClean="0">
                <a:latin typeface="Times New Roman" pitchFamily="18" charset="0"/>
                <a:cs typeface="Times New Roman" pitchFamily="18" charset="0"/>
              </a:rPr>
              <a:t>Axonometric projections are parallel projections onto an oblique plane. Axonometric projections have the advantage that they give a pictorial view of the object, yet dimensions are measurable.</a:t>
            </a:r>
          </a:p>
          <a:p>
            <a:pPr algn="just">
              <a:lnSpc>
                <a:spcPct val="170000"/>
              </a:lnSpc>
            </a:pPr>
            <a:r>
              <a:rPr lang="en-US" sz="2000" dirty="0" smtClean="0">
                <a:latin typeface="Times New Roman" pitchFamily="18" charset="0"/>
                <a:cs typeface="Times New Roman" pitchFamily="18" charset="0"/>
              </a:rPr>
              <a:t>Manually, axonometric views can be constructed from orthographic views. This is best illustrated by an example. The construction in Figure 1 shows a cube in plan and elevation, from which an axonometric view of the cube is constructed in a direction parallel to one of its diagonals.</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Axonometric projections</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043608" y="1052736"/>
            <a:ext cx="6810375" cy="5158497"/>
          </a:xfrm>
          <a:prstGeom prst="rect">
            <a:avLst/>
          </a:prstGeom>
          <a:noFill/>
          <a:ln w="9525">
            <a:noFill/>
            <a:miter lim="800000"/>
            <a:headEnd/>
            <a:tailEnd/>
          </a:ln>
        </p:spPr>
      </p:pic>
      <p:sp>
        <p:nvSpPr>
          <p:cNvPr id="6" name="Rectangle 5"/>
          <p:cNvSpPr/>
          <p:nvPr/>
        </p:nvSpPr>
        <p:spPr>
          <a:xfrm>
            <a:off x="2699792" y="6165304"/>
            <a:ext cx="4243469" cy="307777"/>
          </a:xfrm>
          <a:prstGeom prst="rect">
            <a:avLst/>
          </a:prstGeom>
        </p:spPr>
        <p:txBody>
          <a:bodyPr wrap="none">
            <a:spAutoFit/>
          </a:bodyPr>
          <a:lstStyle/>
          <a:p>
            <a:r>
              <a:rPr lang="en-US" sz="1400" dirty="0" smtClean="0">
                <a:latin typeface="Times New Roman" pitchFamily="18" charset="0"/>
                <a:cs typeface="Times New Roman" pitchFamily="18" charset="0"/>
              </a:rPr>
              <a:t>Figure 1- An isometric (and axonometric view) of a cube</a:t>
            </a:r>
            <a:endParaRPr lang="en-US"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algn="just">
              <a:lnSpc>
                <a:spcPct val="150000"/>
              </a:lnSpc>
            </a:pPr>
            <a:r>
              <a:rPr lang="en-US" sz="2000" dirty="0" smtClean="0">
                <a:latin typeface="Times New Roman" pitchFamily="18" charset="0"/>
                <a:cs typeface="Times New Roman" pitchFamily="18" charset="0"/>
              </a:rPr>
              <a:t>Notice that in this view each of the sides of the cube has been foreshortened equally (to 0.8165 of the actual length, or more precisely, √2/√3) and that the indicated angles </a:t>
            </a:r>
            <a:r>
              <a:rPr lang="en-US" sz="2000" i="1" dirty="0" smtClean="0">
                <a:latin typeface="Times New Roman" pitchFamily="18" charset="0"/>
                <a:cs typeface="Times New Roman" pitchFamily="18" charset="0"/>
              </a:rPr>
              <a:t>X and Y </a:t>
            </a:r>
            <a:r>
              <a:rPr lang="en-US" sz="2000" dirty="0" smtClean="0">
                <a:latin typeface="Times New Roman" pitchFamily="18" charset="0"/>
                <a:cs typeface="Times New Roman" pitchFamily="18" charset="0"/>
              </a:rPr>
              <a:t>are each 30°. Such a projection is also called an </a:t>
            </a:r>
            <a:r>
              <a:rPr lang="en-US" sz="2000" i="1" dirty="0" smtClean="0">
                <a:latin typeface="Times New Roman" pitchFamily="18" charset="0"/>
                <a:cs typeface="Times New Roman" pitchFamily="18" charset="0"/>
              </a:rPr>
              <a:t>isometric projection, meaning equal </a:t>
            </a:r>
            <a:r>
              <a:rPr lang="en-US" sz="2000" dirty="0" smtClean="0">
                <a:latin typeface="Times New Roman" pitchFamily="18" charset="0"/>
                <a:cs typeface="Times New Roman" pitchFamily="18" charset="0"/>
              </a:rPr>
              <a:t>measure. Isometric views can be drawn directly, as shown in Figure 2 where the view has been rotated until the vertical edge of the cube appears vertical.</a:t>
            </a:r>
            <a:endParaRPr lang="en-US" sz="2000" dirty="0">
              <a:latin typeface="Times New Roman" pitchFamily="18" charset="0"/>
              <a:cs typeface="Times New Roman" pitchFamily="18" charset="0"/>
            </a:endParaRPr>
          </a:p>
        </p:txBody>
      </p:sp>
      <p:sp>
        <p:nvSpPr>
          <p:cNvPr id="5"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Axonometric projections</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pic>
        <p:nvPicPr>
          <p:cNvPr id="2051" name="Picture 3"/>
          <p:cNvPicPr>
            <a:picLocks noChangeAspect="1" noChangeArrowheads="1"/>
          </p:cNvPicPr>
          <p:nvPr/>
        </p:nvPicPr>
        <p:blipFill>
          <a:blip r:embed="rId2" cstate="print"/>
          <a:srcRect/>
          <a:stretch>
            <a:fillRect/>
          </a:stretch>
        </p:blipFill>
        <p:spPr bwMode="auto">
          <a:xfrm>
            <a:off x="1619672" y="3645024"/>
            <a:ext cx="5404842" cy="2709422"/>
          </a:xfrm>
          <a:prstGeom prst="rect">
            <a:avLst/>
          </a:prstGeom>
          <a:noFill/>
          <a:ln w="9525">
            <a:noFill/>
            <a:miter lim="800000"/>
            <a:headEnd/>
            <a:tailEnd/>
          </a:ln>
        </p:spPr>
      </p:pic>
      <p:sp>
        <p:nvSpPr>
          <p:cNvPr id="7" name="Rectangle 6"/>
          <p:cNvSpPr/>
          <p:nvPr/>
        </p:nvSpPr>
        <p:spPr>
          <a:xfrm>
            <a:off x="3131840" y="6237312"/>
            <a:ext cx="2606804" cy="276999"/>
          </a:xfrm>
          <a:prstGeom prst="rect">
            <a:avLst/>
          </a:prstGeom>
        </p:spPr>
        <p:txBody>
          <a:bodyPr wrap="none">
            <a:spAutoFit/>
          </a:bodyPr>
          <a:lstStyle/>
          <a:p>
            <a:r>
              <a:rPr lang="en-US" sz="1200" dirty="0" smtClean="0">
                <a:latin typeface="Times New Roman" pitchFamily="18" charset="0"/>
                <a:cs typeface="Times New Roman" pitchFamily="18" charset="0"/>
              </a:rPr>
              <a:t>Isometric scale for the cube in Figure 2</a:t>
            </a:r>
            <a:endParaRPr lang="en-US" sz="1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normAutofit/>
          </a:bodyPr>
          <a:lstStyle/>
          <a:p>
            <a:pPr algn="just">
              <a:lnSpc>
                <a:spcPct val="150000"/>
              </a:lnSpc>
            </a:pPr>
            <a:r>
              <a:rPr lang="en-US" sz="2000" dirty="0" smtClean="0">
                <a:latin typeface="Times New Roman" pitchFamily="18" charset="0"/>
                <a:cs typeface="Times New Roman" pitchFamily="18" charset="0"/>
              </a:rPr>
              <a:t>The 30° isometric projection has a height to width ratio of 1:√3. </a:t>
            </a:r>
          </a:p>
          <a:p>
            <a:pPr algn="just">
              <a:lnSpc>
                <a:spcPct val="150000"/>
              </a:lnSpc>
            </a:pPr>
            <a:r>
              <a:rPr lang="en-US" sz="2000" dirty="0" smtClean="0">
                <a:latin typeface="Times New Roman" pitchFamily="18" charset="0"/>
                <a:cs typeface="Times New Roman" pitchFamily="18" charset="0"/>
              </a:rPr>
              <a:t>Two other common isometric views are shown in Figures 3 and 4. There are popular projections, which, however, are not true axonometric projections.</a:t>
            </a:r>
            <a:endParaRPr lang="en-US" sz="2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5076057" y="3356992"/>
            <a:ext cx="2736734" cy="2601094"/>
          </a:xfrm>
          <a:prstGeom prst="rect">
            <a:avLst/>
          </a:prstGeom>
          <a:noFill/>
          <a:ln w="9525">
            <a:noFill/>
            <a:miter lim="800000"/>
            <a:headEnd/>
            <a:tailEnd/>
          </a:ln>
        </p:spPr>
      </p:pic>
      <p:sp>
        <p:nvSpPr>
          <p:cNvPr id="5" name="Rectangle 4"/>
          <p:cNvSpPr/>
          <p:nvPr/>
        </p:nvSpPr>
        <p:spPr>
          <a:xfrm>
            <a:off x="1331640" y="3779455"/>
            <a:ext cx="3707904" cy="2169825"/>
          </a:xfrm>
          <a:prstGeom prst="rect">
            <a:avLst/>
          </a:prstGeom>
          <a:solidFill>
            <a:srgbClr val="002060"/>
          </a:solidFill>
        </p:spPr>
        <p:txBody>
          <a:bodyPr wrap="square">
            <a:spAutoFit/>
          </a:bodyPr>
          <a:lstStyle/>
          <a:p>
            <a:pPr algn="just">
              <a:lnSpc>
                <a:spcPct val="150000"/>
              </a:lnSpc>
            </a:pPr>
            <a:r>
              <a:rPr lang="en-US" dirty="0" smtClean="0">
                <a:solidFill>
                  <a:srgbClr val="FFC000"/>
                </a:solidFill>
                <a:latin typeface="Times New Roman" pitchFamily="18" charset="0"/>
                <a:cs typeface="Times New Roman" pitchFamily="18" charset="0"/>
              </a:rPr>
              <a:t>The projection shown on the right is a</a:t>
            </a:r>
          </a:p>
          <a:p>
            <a:pPr algn="just">
              <a:lnSpc>
                <a:spcPct val="150000"/>
              </a:lnSpc>
            </a:pPr>
            <a:r>
              <a:rPr lang="en-US" dirty="0" smtClean="0">
                <a:solidFill>
                  <a:srgbClr val="FFC000"/>
                </a:solidFill>
                <a:latin typeface="Times New Roman" pitchFamily="18" charset="0"/>
                <a:cs typeface="Times New Roman" pitchFamily="18" charset="0"/>
              </a:rPr>
              <a:t>27° isometric projection (actually,</a:t>
            </a:r>
          </a:p>
          <a:p>
            <a:pPr algn="just">
              <a:lnSpc>
                <a:spcPct val="150000"/>
              </a:lnSpc>
            </a:pPr>
            <a:r>
              <a:rPr lang="en-US" dirty="0" smtClean="0">
                <a:solidFill>
                  <a:srgbClr val="FFC000"/>
                </a:solidFill>
                <a:latin typeface="Times New Roman" pitchFamily="18" charset="0"/>
                <a:cs typeface="Times New Roman" pitchFamily="18" charset="0"/>
              </a:rPr>
              <a:t>26°34'12") also known as a 1:2</a:t>
            </a:r>
          </a:p>
          <a:p>
            <a:pPr algn="just">
              <a:lnSpc>
                <a:spcPct val="150000"/>
              </a:lnSpc>
            </a:pPr>
            <a:r>
              <a:rPr lang="en-US" dirty="0" smtClean="0">
                <a:solidFill>
                  <a:srgbClr val="FFC000"/>
                </a:solidFill>
                <a:latin typeface="Times New Roman" pitchFamily="18" charset="0"/>
                <a:cs typeface="Times New Roman" pitchFamily="18" charset="0"/>
              </a:rPr>
              <a:t>projection as this is the height to width ratio of the top rhombic face.</a:t>
            </a:r>
            <a:endParaRPr lang="en-US" dirty="0">
              <a:solidFill>
                <a:srgbClr val="FFC000"/>
              </a:solidFill>
              <a:latin typeface="Times New Roman" pitchFamily="18" charset="0"/>
              <a:cs typeface="Times New Roman" pitchFamily="18" charset="0"/>
            </a:endParaRPr>
          </a:p>
        </p:txBody>
      </p:sp>
      <p:sp>
        <p:nvSpPr>
          <p:cNvPr id="6" name="Rectangle 5"/>
          <p:cNvSpPr/>
          <p:nvPr/>
        </p:nvSpPr>
        <p:spPr>
          <a:xfrm>
            <a:off x="6084168" y="5949280"/>
            <a:ext cx="1616148" cy="276999"/>
          </a:xfrm>
          <a:prstGeom prst="rect">
            <a:avLst/>
          </a:prstGeom>
        </p:spPr>
        <p:txBody>
          <a:bodyPr wrap="none">
            <a:spAutoFit/>
          </a:bodyPr>
          <a:lstStyle/>
          <a:p>
            <a:r>
              <a:rPr lang="en-US" sz="1200" dirty="0" smtClean="0">
                <a:latin typeface="Times New Roman" pitchFamily="18" charset="0"/>
                <a:cs typeface="Times New Roman" pitchFamily="18" charset="0"/>
              </a:rPr>
              <a:t>Figure 3-1:2 projection</a:t>
            </a:r>
            <a:endParaRPr lang="en-US" sz="1200" dirty="0">
              <a:latin typeface="Times New Roman" pitchFamily="18" charset="0"/>
              <a:cs typeface="Times New Roman" pitchFamily="18" charset="0"/>
            </a:endParaRPr>
          </a:p>
        </p:txBody>
      </p:sp>
      <p:sp>
        <p:nvSpPr>
          <p:cNvPr id="7"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Axonometric projections</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932040" y="980728"/>
            <a:ext cx="3486150" cy="3886200"/>
          </a:xfrm>
          <a:prstGeom prst="rect">
            <a:avLst/>
          </a:prstGeom>
          <a:noFill/>
          <a:ln w="9525">
            <a:noFill/>
            <a:miter lim="800000"/>
            <a:headEnd/>
            <a:tailEnd/>
          </a:ln>
        </p:spPr>
      </p:pic>
      <p:sp>
        <p:nvSpPr>
          <p:cNvPr id="5" name="Rectangle 4"/>
          <p:cNvSpPr/>
          <p:nvPr/>
        </p:nvSpPr>
        <p:spPr>
          <a:xfrm>
            <a:off x="1187624" y="2276872"/>
            <a:ext cx="3672408" cy="1711366"/>
          </a:xfrm>
          <a:prstGeom prst="rect">
            <a:avLst/>
          </a:prstGeom>
          <a:solidFill>
            <a:srgbClr val="002060"/>
          </a:solidFill>
        </p:spPr>
        <p:txBody>
          <a:bodyPr wrap="square">
            <a:spAutoFit/>
          </a:bodyPr>
          <a:lstStyle/>
          <a:p>
            <a:pPr>
              <a:lnSpc>
                <a:spcPct val="150000"/>
              </a:lnSpc>
            </a:pPr>
            <a:r>
              <a:rPr lang="en-US" dirty="0" smtClean="0">
                <a:solidFill>
                  <a:srgbClr val="FFC000"/>
                </a:solidFill>
                <a:latin typeface="Times New Roman" pitchFamily="18" charset="0"/>
                <a:cs typeface="Times New Roman" pitchFamily="18" charset="0"/>
              </a:rPr>
              <a:t>The one on the left based is a 45°</a:t>
            </a:r>
          </a:p>
          <a:p>
            <a:pPr>
              <a:lnSpc>
                <a:spcPct val="150000"/>
              </a:lnSpc>
            </a:pPr>
            <a:r>
              <a:rPr lang="en-US" dirty="0" smtClean="0">
                <a:solidFill>
                  <a:srgbClr val="FFC000"/>
                </a:solidFill>
                <a:latin typeface="Times New Roman" pitchFamily="18" charset="0"/>
                <a:cs typeface="Times New Roman" pitchFamily="18" charset="0"/>
              </a:rPr>
              <a:t>isometric view, also known as a </a:t>
            </a:r>
            <a:r>
              <a:rPr lang="en-US" i="1" dirty="0" smtClean="0">
                <a:solidFill>
                  <a:srgbClr val="FFC000"/>
                </a:solidFill>
                <a:latin typeface="Times New Roman" pitchFamily="18" charset="0"/>
                <a:cs typeface="Times New Roman" pitchFamily="18" charset="0"/>
              </a:rPr>
              <a:t>military projection. It has a unit height to </a:t>
            </a:r>
            <a:r>
              <a:rPr lang="en-US" i="1" dirty="0" err="1" smtClean="0">
                <a:solidFill>
                  <a:srgbClr val="FFC000"/>
                </a:solidFill>
                <a:latin typeface="Times New Roman" pitchFamily="18" charset="0"/>
                <a:cs typeface="Times New Roman" pitchFamily="18" charset="0"/>
              </a:rPr>
              <a:t>width</a:t>
            </a:r>
            <a:r>
              <a:rPr lang="en-US" dirty="0" err="1" smtClean="0">
                <a:solidFill>
                  <a:srgbClr val="FFC000"/>
                </a:solidFill>
                <a:latin typeface="Times New Roman" pitchFamily="18" charset="0"/>
                <a:cs typeface="Times New Roman" pitchFamily="18" charset="0"/>
              </a:rPr>
              <a:t>ratio</a:t>
            </a:r>
            <a:r>
              <a:rPr lang="en-US" dirty="0" smtClean="0">
                <a:solidFill>
                  <a:srgbClr val="FFC000"/>
                </a:solidFill>
                <a:latin typeface="Times New Roman" pitchFamily="18" charset="0"/>
                <a:cs typeface="Times New Roman" pitchFamily="18" charset="0"/>
              </a:rPr>
              <a:t>.</a:t>
            </a:r>
            <a:endParaRPr lang="en-US" dirty="0">
              <a:solidFill>
                <a:srgbClr val="FFC000"/>
              </a:solidFill>
              <a:latin typeface="Times New Roman" pitchFamily="18" charset="0"/>
              <a:cs typeface="Times New Roman" pitchFamily="18" charset="0"/>
            </a:endParaRPr>
          </a:p>
        </p:txBody>
      </p:sp>
      <p:sp>
        <p:nvSpPr>
          <p:cNvPr id="6" name="Title 1"/>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Axonometric projections</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
        <p:nvSpPr>
          <p:cNvPr id="7" name="Rectangle 6"/>
          <p:cNvSpPr/>
          <p:nvPr/>
        </p:nvSpPr>
        <p:spPr>
          <a:xfrm>
            <a:off x="5724128" y="4941168"/>
            <a:ext cx="2287806" cy="307777"/>
          </a:xfrm>
          <a:prstGeom prst="rect">
            <a:avLst/>
          </a:prstGeom>
        </p:spPr>
        <p:txBody>
          <a:bodyPr wrap="none">
            <a:spAutoFit/>
          </a:bodyPr>
          <a:lstStyle/>
          <a:p>
            <a:r>
              <a:rPr lang="en-US" sz="1400" dirty="0" smtClean="0">
                <a:latin typeface="Times New Roman" pitchFamily="18" charset="0"/>
                <a:cs typeface="Times New Roman" pitchFamily="18" charset="0"/>
              </a:rPr>
              <a:t>Figure 4 : Military projection</a:t>
            </a:r>
            <a:endParaRPr lang="en-US"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Oblique Projection</a:t>
            </a:r>
            <a:r>
              <a:rPr lang="en-US" dirty="0"/>
              <a:t/>
            </a:r>
            <a:br>
              <a:rPr lang="en-US" dirty="0"/>
            </a:br>
            <a:endParaRPr lang="en-US" b="1" dirty="0"/>
          </a:p>
        </p:txBody>
      </p:sp>
      <p:sp>
        <p:nvSpPr>
          <p:cNvPr id="5" name="Content Placeholder 4"/>
          <p:cNvSpPr>
            <a:spLocks noGrp="1"/>
          </p:cNvSpPr>
          <p:nvPr>
            <p:ph idx="1"/>
          </p:nvPr>
        </p:nvSpPr>
        <p:spPr>
          <a:xfrm>
            <a:off x="457200" y="1235893"/>
            <a:ext cx="8229600" cy="5145435"/>
          </a:xfrm>
        </p:spPr>
        <p:txBody>
          <a:bodyPr>
            <a:normAutofit/>
          </a:bodyPr>
          <a:lstStyle/>
          <a:p>
            <a:pPr algn="just">
              <a:lnSpc>
                <a:spcPct val="170000"/>
              </a:lnSpc>
            </a:pPr>
            <a:r>
              <a:rPr lang="en-US" sz="2000" dirty="0">
                <a:latin typeface="Times New Roman" pitchFamily="18" charset="0"/>
                <a:cs typeface="Times New Roman" pitchFamily="18" charset="0"/>
              </a:rPr>
              <a:t>In oblique projection, the direction of projection is </a:t>
            </a:r>
            <a:r>
              <a:rPr lang="en-US" sz="2000" dirty="0">
                <a:solidFill>
                  <a:srgbClr val="FF0000"/>
                </a:solidFill>
                <a:latin typeface="Times New Roman" pitchFamily="18" charset="0"/>
                <a:cs typeface="Times New Roman" pitchFamily="18" charset="0"/>
              </a:rPr>
              <a:t>not normal to the projection of plane</a:t>
            </a:r>
            <a:r>
              <a:rPr lang="en-US" sz="2000" dirty="0">
                <a:latin typeface="Times New Roman" pitchFamily="18" charset="0"/>
                <a:cs typeface="Times New Roman" pitchFamily="18" charset="0"/>
              </a:rPr>
              <a:t>. In oblique projection, we can </a:t>
            </a:r>
            <a:r>
              <a:rPr lang="en-US" sz="2000" dirty="0">
                <a:solidFill>
                  <a:srgbClr val="FF0000"/>
                </a:solidFill>
                <a:latin typeface="Times New Roman" pitchFamily="18" charset="0"/>
                <a:cs typeface="Times New Roman" pitchFamily="18" charset="0"/>
              </a:rPr>
              <a:t>view the object better </a:t>
            </a:r>
            <a:r>
              <a:rPr lang="en-US" sz="2000" dirty="0">
                <a:latin typeface="Times New Roman" pitchFamily="18" charset="0"/>
                <a:cs typeface="Times New Roman" pitchFamily="18" charset="0"/>
              </a:rPr>
              <a:t>than orthographic projection.</a:t>
            </a:r>
          </a:p>
          <a:p>
            <a:pPr algn="just">
              <a:lnSpc>
                <a:spcPct val="170000"/>
              </a:lnSpc>
            </a:pPr>
            <a:r>
              <a:rPr lang="en-US" sz="2000" dirty="0">
                <a:latin typeface="Times New Roman" pitchFamily="18" charset="0"/>
                <a:cs typeface="Times New Roman" pitchFamily="18" charset="0"/>
              </a:rPr>
              <a:t>There are two types of oblique projections </a:t>
            </a:r>
            <a:r>
              <a:rPr lang="en-US" sz="2000" dirty="0" smtClean="0">
                <a:latin typeface="Times New Roman" pitchFamily="18" charset="0"/>
                <a:cs typeface="Times New Roman" pitchFamily="18" charset="0"/>
              </a:rPr>
              <a:t>−</a:t>
            </a:r>
          </a:p>
          <a:p>
            <a:pPr marL="457200" indent="-457200" algn="just">
              <a:lnSpc>
                <a:spcPct val="170000"/>
              </a:lnSpc>
              <a:buAutoNum type="arabicPeriod"/>
            </a:pPr>
            <a:r>
              <a:rPr lang="en-US" sz="2000"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Cavalier</a:t>
            </a:r>
          </a:p>
          <a:p>
            <a:pPr marL="514350" indent="-514350" algn="just">
              <a:lnSpc>
                <a:spcPct val="170000"/>
              </a:lnSpc>
              <a:buAutoNum type="arabicPeriod"/>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Cabinet</a:t>
            </a:r>
            <a:r>
              <a:rPr lang="en-US" sz="2000" dirty="0" smtClean="0">
                <a:latin typeface="Times New Roman" pitchFamily="18" charset="0"/>
                <a:cs typeface="Times New Roman" pitchFamily="18" charset="0"/>
              </a:rPr>
              <a:t>.</a:t>
            </a:r>
          </a:p>
          <a:p>
            <a:pPr marL="514350" indent="-514350" algn="just">
              <a:lnSpc>
                <a:spcPct val="170000"/>
              </a:lnSpc>
              <a:buNone/>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Cavalier</a:t>
            </a:r>
          </a:p>
          <a:p>
            <a:pPr algn="just">
              <a:lnSpc>
                <a:spcPct val="170000"/>
              </a:lnSpc>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Cavalier projection makes </a:t>
            </a:r>
            <a:r>
              <a:rPr lang="en-US" sz="2000" dirty="0">
                <a:solidFill>
                  <a:srgbClr val="FF0000"/>
                </a:solidFill>
                <a:latin typeface="Times New Roman" pitchFamily="18" charset="0"/>
                <a:cs typeface="Times New Roman" pitchFamily="18" charset="0"/>
              </a:rPr>
              <a:t>45° angle </a:t>
            </a:r>
            <a:r>
              <a:rPr lang="en-US" sz="2000" dirty="0">
                <a:latin typeface="Times New Roman" pitchFamily="18" charset="0"/>
                <a:cs typeface="Times New Roman" pitchFamily="18" charset="0"/>
              </a:rPr>
              <a:t>with the projection </a:t>
            </a:r>
            <a:r>
              <a:rPr lang="en-US" sz="2000" dirty="0" smtClean="0">
                <a:latin typeface="Times New Roman" pitchFamily="18" charset="0"/>
                <a:cs typeface="Times New Roman" pitchFamily="18" charset="0"/>
              </a:rPr>
              <a:t>plane as a result the line of the object length will not change. </a:t>
            </a:r>
            <a:endParaRPr lang="en-US" sz="2000" dirty="0">
              <a:latin typeface="Times New Roman" pitchFamily="18" charset="0"/>
              <a:cs typeface="Times New Roman" pitchFamily="18" charset="0"/>
            </a:endParaRPr>
          </a:p>
          <a:p>
            <a:pPr marL="1714500" lvl="3" indent="-457200" algn="just">
              <a:lnSpc>
                <a:spcPct val="150000"/>
              </a:lnSpc>
              <a:buAutoNum type="arabicPeriod"/>
            </a:pP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2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2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2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96752"/>
            <a:ext cx="8229600" cy="4525963"/>
          </a:xfrm>
        </p:spPr>
        <p:txBody>
          <a:bodyPr>
            <a:normAutofit/>
          </a:bodyPr>
          <a:lstStyle/>
          <a:p>
            <a:pPr algn="just">
              <a:lnSpc>
                <a:spcPct val="150000"/>
              </a:lnSpc>
              <a:buNone/>
            </a:pPr>
            <a:r>
              <a:rPr lang="en-US" sz="2000" b="1" dirty="0" smtClean="0">
                <a:latin typeface="Times New Roman" pitchFamily="18" charset="0"/>
                <a:cs typeface="Times New Roman" pitchFamily="18" charset="0"/>
              </a:rPr>
              <a:t>      The </a:t>
            </a:r>
            <a:r>
              <a:rPr lang="en-US" sz="2000" b="1" dirty="0">
                <a:latin typeface="Times New Roman" pitchFamily="18" charset="0"/>
                <a:cs typeface="Times New Roman" pitchFamily="18" charset="0"/>
              </a:rPr>
              <a:t>Cabinet projection </a:t>
            </a:r>
            <a:r>
              <a:rPr lang="en-US" sz="2000" dirty="0">
                <a:latin typeface="Times New Roman" pitchFamily="18" charset="0"/>
                <a:cs typeface="Times New Roman" pitchFamily="18" charset="0"/>
              </a:rPr>
              <a:t>makes 63.4° angle with the projection plane. In Cabinet projection, </a:t>
            </a:r>
            <a:r>
              <a:rPr lang="en-US" sz="2000" dirty="0">
                <a:solidFill>
                  <a:srgbClr val="FF0000"/>
                </a:solidFill>
                <a:latin typeface="Times New Roman" pitchFamily="18" charset="0"/>
                <a:cs typeface="Times New Roman" pitchFamily="18" charset="0"/>
              </a:rPr>
              <a:t>lines perpendiculars to the viewing surface </a:t>
            </a:r>
            <a:r>
              <a:rPr lang="en-US" sz="2000" dirty="0">
                <a:latin typeface="Times New Roman" pitchFamily="18" charset="0"/>
                <a:cs typeface="Times New Roman" pitchFamily="18" charset="0"/>
              </a:rPr>
              <a:t>are projected at ½ their actual length. Both the projections are shown in the following figure </a:t>
            </a:r>
          </a:p>
        </p:txBody>
      </p:sp>
      <p:sp>
        <p:nvSpPr>
          <p:cNvPr id="4" name="Title 1"/>
          <p:cNvSpPr txBox="1">
            <a:spLocks/>
          </p:cNvSpPr>
          <p:nvPr/>
        </p:nvSpPr>
        <p:spPr>
          <a:xfrm>
            <a:off x="457200"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smtClean="0">
                <a:ln>
                  <a:noFill/>
                </a:ln>
                <a:solidFill>
                  <a:srgbClr val="FFC000"/>
                </a:solidFill>
                <a:effectLst/>
                <a:uLnTx/>
                <a:uFillTx/>
                <a:latin typeface="Times New Roman" pitchFamily="18" charset="0"/>
                <a:ea typeface="+mj-ea"/>
                <a:cs typeface="Times New Roman" pitchFamily="18" charset="0"/>
              </a:rPr>
              <a:t>Oblique Projection</a:t>
            </a:r>
            <a:r>
              <a:rPr kumimoji="0" lang="en-US" sz="4400" b="0" i="0" u="none" strike="noStrike" kern="1200" cap="none" spc="0" normalizeH="0" baseline="0" noProof="0" smtClean="0">
                <a:ln>
                  <a:noFill/>
                </a:ln>
                <a:solidFill>
                  <a:schemeClr val="tx1"/>
                </a:solidFill>
                <a:effectLst/>
                <a:uLnTx/>
                <a:uFillTx/>
                <a:latin typeface="+mj-lt"/>
                <a:ea typeface="+mj-ea"/>
                <a:cs typeface="+mj-cs"/>
              </a:rPr>
              <a:t/>
            </a:r>
            <a:br>
              <a:rPr kumimoji="0" lang="en-US" sz="4400" b="0" i="0" u="none" strike="noStrike" kern="1200" cap="none" spc="0" normalizeH="0" baseline="0" noProof="0" smtClean="0">
                <a:ln>
                  <a:noFill/>
                </a:ln>
                <a:solidFill>
                  <a:schemeClr val="tx1"/>
                </a:solidFill>
                <a:effectLst/>
                <a:uLnTx/>
                <a:uFillTx/>
                <a:latin typeface="+mj-lt"/>
                <a:ea typeface="+mj-ea"/>
                <a:cs typeface="+mj-cs"/>
              </a:rPr>
            </a:br>
            <a:endParaRPr kumimoji="0" lang="en-US" sz="4400" b="1"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21506" name="Picture 2" descr="Oblique Drawing, Projection - its Types, Examples. - CivilSeek"/>
          <p:cNvPicPr>
            <a:picLocks noChangeAspect="1" noChangeArrowheads="1"/>
          </p:cNvPicPr>
          <p:nvPr/>
        </p:nvPicPr>
        <p:blipFill>
          <a:blip r:embed="rId2" cstate="print"/>
          <a:srcRect t="16056"/>
          <a:stretch>
            <a:fillRect/>
          </a:stretch>
        </p:blipFill>
        <p:spPr bwMode="auto">
          <a:xfrm>
            <a:off x="1619672" y="3185592"/>
            <a:ext cx="6120680" cy="338664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fade">
                                      <p:cBhvr>
                                        <p:cTn id="12" dur="20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Isometric Projections</a:t>
            </a:r>
            <a:r>
              <a:rPr lang="en-US" b="1" dirty="0" smtClean="0"/>
              <a:t/>
            </a:r>
            <a:br>
              <a:rPr lang="en-US" b="1" dirty="0" smtClean="0"/>
            </a:br>
            <a:endParaRPr lang="en-US" dirty="0"/>
          </a:p>
        </p:txBody>
      </p:sp>
      <p:sp>
        <p:nvSpPr>
          <p:cNvPr id="3" name="Content Placeholder 2"/>
          <p:cNvSpPr>
            <a:spLocks noGrp="1"/>
          </p:cNvSpPr>
          <p:nvPr>
            <p:ph idx="1"/>
          </p:nvPr>
        </p:nvSpPr>
        <p:spPr>
          <a:xfrm>
            <a:off x="457200" y="980728"/>
            <a:ext cx="8229600" cy="4525963"/>
          </a:xfrm>
        </p:spPr>
        <p:txBody>
          <a:bodyPr>
            <a:normAutofit/>
          </a:bodyPr>
          <a:lstStyle/>
          <a:p>
            <a:pPr algn="just">
              <a:lnSpc>
                <a:spcPct val="160000"/>
              </a:lnSpc>
            </a:pPr>
            <a:r>
              <a:rPr lang="en-US" sz="2000" dirty="0" smtClean="0">
                <a:latin typeface="Times New Roman" pitchFamily="18" charset="0"/>
                <a:cs typeface="Times New Roman" pitchFamily="18" charset="0"/>
              </a:rPr>
              <a:t>Orthographic </a:t>
            </a:r>
            <a:r>
              <a:rPr lang="en-US" sz="2000" dirty="0">
                <a:latin typeface="Times New Roman" pitchFamily="18" charset="0"/>
                <a:cs typeface="Times New Roman" pitchFamily="18" charset="0"/>
              </a:rPr>
              <a:t>projections that show more than one side of an object are called </a:t>
            </a:r>
            <a:r>
              <a:rPr lang="en-US" sz="2000" dirty="0">
                <a:solidFill>
                  <a:srgbClr val="FF0000"/>
                </a:solidFill>
                <a:latin typeface="Times New Roman" pitchFamily="18" charset="0"/>
                <a:cs typeface="Times New Roman" pitchFamily="18" charset="0"/>
              </a:rPr>
              <a:t>axonometric orthographic projections</a:t>
            </a:r>
            <a:r>
              <a:rPr lang="en-US" sz="2000" dirty="0" smtClean="0">
                <a:latin typeface="Times New Roman" pitchFamily="18" charset="0"/>
                <a:cs typeface="Times New Roman" pitchFamily="18" charset="0"/>
              </a:rPr>
              <a:t>.</a:t>
            </a:r>
          </a:p>
          <a:p>
            <a:pPr algn="just">
              <a:lnSpc>
                <a:spcPct val="160000"/>
              </a:lnSpc>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The most common axonometric projection is an </a:t>
            </a:r>
            <a:r>
              <a:rPr lang="en-US" sz="2000" dirty="0">
                <a:solidFill>
                  <a:srgbClr val="FF0000"/>
                </a:solidFill>
                <a:latin typeface="Times New Roman" pitchFamily="18" charset="0"/>
                <a:cs typeface="Times New Roman" pitchFamily="18" charset="0"/>
              </a:rPr>
              <a:t>isometric projection</a:t>
            </a:r>
            <a:r>
              <a:rPr lang="en-US" sz="2000" dirty="0">
                <a:latin typeface="Times New Roman" pitchFamily="18" charset="0"/>
                <a:cs typeface="Times New Roman" pitchFamily="18" charset="0"/>
              </a:rPr>
              <a:t> where the projection plane intersects each coordinate axis in the model coordinate system at an equal distance</a:t>
            </a:r>
            <a:r>
              <a:rPr lang="en-US" sz="2000" dirty="0" smtClean="0">
                <a:latin typeface="Times New Roman" pitchFamily="18" charset="0"/>
                <a:cs typeface="Times New Roman" pitchFamily="18" charset="0"/>
              </a:rPr>
              <a:t>.</a:t>
            </a:r>
          </a:p>
          <a:p>
            <a:pPr algn="just">
              <a:lnSpc>
                <a:spcPct val="160000"/>
              </a:lnSpc>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In this projection parallelism of lines are preserved but angles are not preserved. The following figure shows isometric projection </a:t>
            </a:r>
          </a:p>
          <a:p>
            <a:pPr>
              <a:buNone/>
            </a:pPr>
            <a:endParaRPr lang="en-US" dirty="0"/>
          </a:p>
        </p:txBody>
      </p:sp>
      <p:pic>
        <p:nvPicPr>
          <p:cNvPr id="23554" name="Picture 2" descr="C:\Users\jagan\Downloads\isomt14b.jif"/>
          <p:cNvPicPr>
            <a:picLocks noChangeAspect="1" noChangeArrowheads="1" noCrop="1"/>
          </p:cNvPicPr>
          <p:nvPr/>
        </p:nvPicPr>
        <p:blipFill>
          <a:blip r:embed="rId2" cstate="print"/>
          <a:srcRect/>
          <a:stretch>
            <a:fillRect/>
          </a:stretch>
        </p:blipFill>
        <p:spPr bwMode="auto">
          <a:xfrm>
            <a:off x="1835696" y="4509120"/>
            <a:ext cx="5295900" cy="20097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554"/>
                                        </p:tgtEl>
                                        <p:attrNameLst>
                                          <p:attrName>style.visibility</p:attrName>
                                        </p:attrNameLst>
                                      </p:cBhvr>
                                      <p:to>
                                        <p:strVal val="visible"/>
                                      </p:to>
                                    </p:set>
                                    <p:anim calcmode="lin" valueType="num">
                                      <p:cBhvr additive="base">
                                        <p:cTn id="22" dur="500" fill="hold"/>
                                        <p:tgtEl>
                                          <p:spTgt spid="23554"/>
                                        </p:tgtEl>
                                        <p:attrNameLst>
                                          <p:attrName>ppt_x</p:attrName>
                                        </p:attrNameLst>
                                      </p:cBhvr>
                                      <p:tavLst>
                                        <p:tav tm="0">
                                          <p:val>
                                            <p:strVal val="#ppt_x"/>
                                          </p:val>
                                        </p:tav>
                                        <p:tav tm="100000">
                                          <p:val>
                                            <p:strVal val="#ppt_x"/>
                                          </p:val>
                                        </p:tav>
                                      </p:tavLst>
                                    </p:anim>
                                    <p:anim calcmode="lin" valueType="num">
                                      <p:cBhvr additive="base">
                                        <p:cTn id="23" dur="500" fill="hold"/>
                                        <p:tgtEl>
                                          <p:spTgt spid="23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Perspective Projection</a:t>
            </a:r>
            <a:r>
              <a:rPr lang="en-US" b="1" dirty="0" smtClean="0"/>
              <a:t/>
            </a:r>
            <a:br>
              <a:rPr lang="en-US" b="1" dirty="0" smtClean="0"/>
            </a:br>
            <a:endParaRPr lang="en-US" dirty="0"/>
          </a:p>
        </p:txBody>
      </p:sp>
      <p:sp>
        <p:nvSpPr>
          <p:cNvPr id="3" name="Content Placeholder 2"/>
          <p:cNvSpPr>
            <a:spLocks noGrp="1"/>
          </p:cNvSpPr>
          <p:nvPr>
            <p:ph idx="1"/>
          </p:nvPr>
        </p:nvSpPr>
        <p:spPr>
          <a:xfrm>
            <a:off x="457200" y="908720"/>
            <a:ext cx="8229600" cy="4525963"/>
          </a:xfrm>
        </p:spPr>
        <p:txBody>
          <a:bodyPr>
            <a:normAutofit/>
          </a:bodyPr>
          <a:lstStyle/>
          <a:p>
            <a:pPr algn="just">
              <a:lnSpc>
                <a:spcPct val="150000"/>
              </a:lnSpc>
            </a:pPr>
            <a:r>
              <a:rPr lang="en-US" sz="2000" dirty="0" smtClean="0">
                <a:latin typeface="Times New Roman" pitchFamily="18" charset="0"/>
                <a:cs typeface="Times New Roman" pitchFamily="18" charset="0"/>
              </a:rPr>
              <a:t>In </a:t>
            </a:r>
            <a:r>
              <a:rPr lang="en-US" sz="2000" dirty="0">
                <a:latin typeface="Times New Roman" pitchFamily="18" charset="0"/>
                <a:cs typeface="Times New Roman" pitchFamily="18" charset="0"/>
              </a:rPr>
              <a:t>perspective projection, the distance from the center of projection to project plane is finite and the size of the object varies inversely with distance which looks more realistic.</a:t>
            </a:r>
          </a:p>
          <a:p>
            <a:pPr algn="just">
              <a:lnSpc>
                <a:spcPct val="150000"/>
              </a:lnSpc>
            </a:pPr>
            <a:r>
              <a:rPr lang="en-US" sz="2000" dirty="0">
                <a:latin typeface="Times New Roman" pitchFamily="18" charset="0"/>
                <a:cs typeface="Times New Roman" pitchFamily="18" charset="0"/>
              </a:rPr>
              <a:t>The distance and angles are not preserved and parallel lines do not remain parallel. Instead, they all converge at a single point called </a:t>
            </a:r>
            <a:r>
              <a:rPr lang="en-US" sz="2000" b="1" dirty="0">
                <a:latin typeface="Times New Roman" pitchFamily="18" charset="0"/>
                <a:cs typeface="Times New Roman" pitchFamily="18" charset="0"/>
              </a:rPr>
              <a:t>center of projection</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projection reference point</a:t>
            </a:r>
            <a:r>
              <a:rPr lang="en-US" sz="2000" dirty="0">
                <a:latin typeface="Times New Roman" pitchFamily="18" charset="0"/>
                <a:cs typeface="Times New Roman" pitchFamily="18" charset="0"/>
              </a:rPr>
              <a:t>. There are 3 types of perspective projections which are shown in the following chart.</a:t>
            </a:r>
          </a:p>
          <a:p>
            <a:pPr>
              <a:buNone/>
            </a:pPr>
            <a:endParaRPr lang="en-US" dirty="0"/>
          </a:p>
        </p:txBody>
      </p:sp>
      <p:pic>
        <p:nvPicPr>
          <p:cNvPr id="4" name="Picture 3" descr="Perspective Projections Types"/>
          <p:cNvPicPr/>
          <p:nvPr/>
        </p:nvPicPr>
        <p:blipFill>
          <a:blip r:embed="rId2" cstate="print">
            <a:lum contrast="40000"/>
          </a:blip>
          <a:srcRect/>
          <a:stretch>
            <a:fillRect/>
          </a:stretch>
        </p:blipFill>
        <p:spPr bwMode="auto">
          <a:xfrm>
            <a:off x="3203848" y="4206577"/>
            <a:ext cx="2245880" cy="2390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4525963"/>
          </a:xfrm>
        </p:spPr>
        <p:txBody>
          <a:bodyPr>
            <a:normAutofit/>
          </a:bodyPr>
          <a:lstStyle/>
          <a:p>
            <a:pPr>
              <a:buNone/>
            </a:pPr>
            <a:r>
              <a:rPr lang="en-US" sz="2000" dirty="0">
                <a:latin typeface="Times New Roman" pitchFamily="18" charset="0"/>
                <a:cs typeface="Times New Roman" pitchFamily="18" charset="0"/>
              </a:rPr>
              <a:t>The following figure shows all the three types of perspective projection </a:t>
            </a:r>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Perspective Projection</a:t>
            </a:r>
            <a:r>
              <a:rPr lang="en-US" b="1" dirty="0" smtClean="0"/>
              <a:t/>
            </a:r>
            <a:br>
              <a:rPr lang="en-US" b="1" dirty="0" smtClean="0"/>
            </a:br>
            <a:endParaRPr lang="en-US" dirty="0"/>
          </a:p>
        </p:txBody>
      </p:sp>
      <p:pic>
        <p:nvPicPr>
          <p:cNvPr id="5" name="Picture 4" descr="Three Types of Perspective Projections"/>
          <p:cNvPicPr/>
          <p:nvPr/>
        </p:nvPicPr>
        <p:blipFill>
          <a:blip r:embed="rId2" cstate="print"/>
          <a:srcRect/>
          <a:stretch>
            <a:fillRect/>
          </a:stretch>
        </p:blipFill>
        <p:spPr bwMode="auto">
          <a:xfrm>
            <a:off x="2339752" y="1340768"/>
            <a:ext cx="3456384" cy="1727896"/>
          </a:xfrm>
          <a:prstGeom prst="rect">
            <a:avLst/>
          </a:prstGeom>
          <a:noFill/>
          <a:ln w="9525">
            <a:noFill/>
            <a:miter lim="800000"/>
            <a:headEnd/>
            <a:tailEnd/>
          </a:ln>
        </p:spPr>
      </p:pic>
      <p:pic>
        <p:nvPicPr>
          <p:cNvPr id="22530" name="Picture 2" descr="C:\Users\jagan\Downloads\ACiW.gif"/>
          <p:cNvPicPr>
            <a:picLocks noChangeAspect="1" noChangeArrowheads="1" noCrop="1"/>
          </p:cNvPicPr>
          <p:nvPr/>
        </p:nvPicPr>
        <p:blipFill>
          <a:blip r:embed="rId3" cstate="print"/>
          <a:srcRect/>
          <a:stretch>
            <a:fillRect/>
          </a:stretch>
        </p:blipFill>
        <p:spPr bwMode="auto">
          <a:xfrm>
            <a:off x="2267744" y="3140968"/>
            <a:ext cx="4572000" cy="35242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530"/>
                                        </p:tgtEl>
                                        <p:attrNameLst>
                                          <p:attrName>style.visibility</p:attrName>
                                        </p:attrNameLst>
                                      </p:cBhvr>
                                      <p:to>
                                        <p:strVal val="visible"/>
                                      </p:to>
                                    </p:set>
                                    <p:anim calcmode="lin" valueType="num">
                                      <p:cBhvr additive="base">
                                        <p:cTn id="17" dur="500" fill="hold"/>
                                        <p:tgtEl>
                                          <p:spTgt spid="22530"/>
                                        </p:tgtEl>
                                        <p:attrNameLst>
                                          <p:attrName>ppt_x</p:attrName>
                                        </p:attrNameLst>
                                      </p:cBhvr>
                                      <p:tavLst>
                                        <p:tav tm="0">
                                          <p:val>
                                            <p:strVal val="#ppt_x"/>
                                          </p:val>
                                        </p:tav>
                                        <p:tav tm="100000">
                                          <p:val>
                                            <p:strVal val="#ppt_x"/>
                                          </p:val>
                                        </p:tav>
                                      </p:tavLst>
                                    </p:anim>
                                    <p:anim calcmode="lin" valueType="num">
                                      <p:cBhvr additive="base">
                                        <p:cTn id="18" dur="500" fill="hold"/>
                                        <p:tgtEl>
                                          <p:spTgt spid="225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512" y="44624"/>
            <a:ext cx="8229600" cy="1143000"/>
          </a:xfrm>
        </p:spPr>
        <p:txBody>
          <a:bodyPr>
            <a:normAutofit/>
          </a:bodyPr>
          <a:lstStyle/>
          <a:p>
            <a:r>
              <a:rPr lang="en-US" sz="2200" b="1" dirty="0" smtClean="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graphicFrame>
        <p:nvGraphicFramePr>
          <p:cNvPr id="5" name="Table 4"/>
          <p:cNvGraphicFramePr>
            <a:graphicFrameLocks noGrp="1"/>
          </p:cNvGraphicFramePr>
          <p:nvPr/>
        </p:nvGraphicFramePr>
        <p:xfrm>
          <a:off x="467544" y="2511840"/>
          <a:ext cx="7632848" cy="2861376"/>
        </p:xfrm>
        <a:graphic>
          <a:graphicData uri="http://schemas.openxmlformats.org/drawingml/2006/table">
            <a:tbl>
              <a:tblPr firstRow="1" bandRow="1">
                <a:tableStyleId>{5C22544A-7EE6-4342-B048-85BDC9FD1C3A}</a:tableStyleId>
              </a:tblPr>
              <a:tblGrid>
                <a:gridCol w="1008112"/>
                <a:gridCol w="4104456"/>
                <a:gridCol w="2520280"/>
              </a:tblGrid>
              <a:tr h="817388">
                <a:tc>
                  <a:txBody>
                    <a:bodyPr/>
                    <a:lstStyle/>
                    <a:p>
                      <a:pPr algn="ctr"/>
                      <a:r>
                        <a:rPr lang="en-IN" sz="1400" dirty="0" smtClean="0">
                          <a:solidFill>
                            <a:srgbClr val="FFC000"/>
                          </a:solidFill>
                          <a:latin typeface="Times New Roman" pitchFamily="18" charset="0"/>
                          <a:cs typeface="Times New Roman" pitchFamily="18" charset="0"/>
                        </a:rPr>
                        <a:t>CO Nos.</a:t>
                      </a:r>
                      <a:endParaRPr lang="en-US" sz="1400" dirty="0">
                        <a:solidFill>
                          <a:srgbClr val="FFC000"/>
                        </a:solidFill>
                        <a:latin typeface="Times New Roman" pitchFamily="18" charset="0"/>
                        <a:cs typeface="Times New Roman" pitchFamily="18" charset="0"/>
                      </a:endParaRPr>
                    </a:p>
                  </a:txBody>
                  <a:tcPr anchor="ctr"/>
                </a:tc>
                <a:tc>
                  <a:txBody>
                    <a:bodyPr/>
                    <a:lstStyle/>
                    <a:p>
                      <a:pPr marL="0" algn="ctr" defTabSz="914400" rtl="0" eaLnBrk="1" latinLnBrk="0" hangingPunct="1"/>
                      <a:r>
                        <a:rPr lang="en-IN" sz="1600" b="1" kern="1200" dirty="0" smtClean="0">
                          <a:solidFill>
                            <a:srgbClr val="FFC000"/>
                          </a:solidFill>
                          <a:latin typeface="Times New Roman" pitchFamily="18" charset="0"/>
                          <a:ea typeface="+mn-ea"/>
                          <a:cs typeface="Times New Roman" pitchFamily="18" charset="0"/>
                        </a:rPr>
                        <a:t>Course Outcomes</a:t>
                      </a:r>
                      <a:endParaRPr lang="en-US" sz="1600" b="1" kern="1200" dirty="0">
                        <a:solidFill>
                          <a:srgbClr val="FFC000"/>
                        </a:solidFill>
                        <a:latin typeface="Times New Roman" pitchFamily="18" charset="0"/>
                        <a:ea typeface="+mn-ea"/>
                        <a:cs typeface="Times New Roman" pitchFamily="18" charset="0"/>
                      </a:endParaRPr>
                    </a:p>
                  </a:txBody>
                  <a:tcPr anchor="ctr"/>
                </a:tc>
                <a:tc>
                  <a:txBody>
                    <a:bodyPr/>
                    <a:lstStyle/>
                    <a:p>
                      <a:pPr algn="ctr"/>
                      <a:r>
                        <a:rPr lang="en-US" sz="1600" b="1" kern="1200" dirty="0" smtClean="0">
                          <a:solidFill>
                            <a:srgbClr val="FFC000"/>
                          </a:solidFill>
                          <a:latin typeface="Times New Roman" pitchFamily="18" charset="0"/>
                          <a:ea typeface="+mn-ea"/>
                          <a:cs typeface="Times New Roman" pitchFamily="18" charset="0"/>
                        </a:rPr>
                        <a:t>Level of learning domain</a:t>
                      </a:r>
                    </a:p>
                    <a:p>
                      <a:pPr algn="ctr"/>
                      <a:r>
                        <a:rPr lang="en-US" sz="1600" b="1" kern="1200" dirty="0" smtClean="0">
                          <a:solidFill>
                            <a:srgbClr val="FFC000"/>
                          </a:solidFill>
                          <a:latin typeface="Times New Roman" pitchFamily="18" charset="0"/>
                          <a:ea typeface="+mn-ea"/>
                          <a:cs typeface="Times New Roman" pitchFamily="18" charset="0"/>
                        </a:rPr>
                        <a:t>(Based on revised Bloom’s</a:t>
                      </a:r>
                    </a:p>
                    <a:p>
                      <a:pPr algn="ctr"/>
                      <a:r>
                        <a:rPr lang="en-US" sz="1600" b="1" kern="1200" dirty="0" smtClean="0">
                          <a:solidFill>
                            <a:srgbClr val="FFC000"/>
                          </a:solidFill>
                          <a:latin typeface="Times New Roman" pitchFamily="18" charset="0"/>
                          <a:ea typeface="+mn-ea"/>
                          <a:cs typeface="Times New Roman" pitchFamily="18" charset="0"/>
                        </a:rPr>
                        <a:t>taxonomy)</a:t>
                      </a:r>
                      <a:endParaRPr lang="en-US" sz="1600" b="1" kern="1200" dirty="0">
                        <a:solidFill>
                          <a:srgbClr val="FFC000"/>
                        </a:solidFill>
                        <a:latin typeface="Times New Roman" pitchFamily="18" charset="0"/>
                        <a:ea typeface="+mn-ea"/>
                        <a:cs typeface="Times New Roman" pitchFamily="18" charset="0"/>
                      </a:endParaRPr>
                    </a:p>
                  </a:txBody>
                  <a:tcPr anchor="ctr"/>
                </a:tc>
              </a:tr>
              <a:tr h="478756">
                <a:tc>
                  <a:txBody>
                    <a:bodyPr/>
                    <a:lstStyle/>
                    <a:p>
                      <a:pPr algn="ctr"/>
                      <a:r>
                        <a:rPr lang="en-US" sz="1600" baseline="0" dirty="0" smtClean="0">
                          <a:latin typeface="Times New Roman" pitchFamily="18" charset="0"/>
                          <a:cs typeface="Times New Roman" pitchFamily="18" charset="0"/>
                        </a:rPr>
                        <a:t>CO1</a:t>
                      </a:r>
                      <a:endParaRPr lang="en-US" sz="1600" dirty="0">
                        <a:latin typeface="Times New Roman" pitchFamily="18" charset="0"/>
                        <a:cs typeface="Times New Roman" pitchFamily="18" charset="0"/>
                      </a:endParaRPr>
                    </a:p>
                  </a:txBody>
                  <a:tcPr anchor="ctr"/>
                </a:tc>
                <a:tc>
                  <a:txBody>
                    <a:bodyPr/>
                    <a:lstStyle/>
                    <a:p>
                      <a:r>
                        <a:rPr lang="en-US" sz="1600" baseline="0" dirty="0" smtClean="0">
                          <a:latin typeface="Times New Roman" pitchFamily="18" charset="0"/>
                          <a:cs typeface="Times New Roman" pitchFamily="18" charset="0"/>
                        </a:rPr>
                        <a:t>Explain about basics of Computer Graphics</a:t>
                      </a:r>
                      <a:endParaRPr lang="en-US" sz="1600" dirty="0">
                        <a:latin typeface="Times New Roman" pitchFamily="18" charset="0"/>
                        <a:cs typeface="Times New Roman" pitchFamily="18" charset="0"/>
                      </a:endParaRPr>
                    </a:p>
                  </a:txBody>
                  <a:tcPr anchor="ctr"/>
                </a:tc>
                <a:tc>
                  <a:txBody>
                    <a:bodyPr/>
                    <a:lstStyle/>
                    <a:p>
                      <a:pPr algn="ctr"/>
                      <a:r>
                        <a:rPr lang="en-US" sz="1600" baseline="0" dirty="0" smtClean="0">
                          <a:latin typeface="Times New Roman" pitchFamily="18" charset="0"/>
                          <a:cs typeface="Times New Roman" pitchFamily="18" charset="0"/>
                        </a:rPr>
                        <a:t>K2</a:t>
                      </a:r>
                      <a:endParaRPr lang="en-US" sz="1600" dirty="0">
                        <a:latin typeface="Times New Roman" pitchFamily="18" charset="0"/>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CO2</a:t>
                      </a:r>
                      <a:endParaRPr lang="en-US" sz="1600" dirty="0">
                        <a:latin typeface="Times New Roman" pitchFamily="18" charset="0"/>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Summarize in the Shading models</a:t>
                      </a:r>
                      <a:endParaRPr lang="en-US" sz="1600" dirty="0">
                        <a:latin typeface="Times New Roman" pitchFamily="18" charset="0"/>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K2</a:t>
                      </a:r>
                      <a:endParaRPr lang="en-US" sz="1600" dirty="0">
                        <a:latin typeface="Times New Roman" pitchFamily="18" charset="0"/>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CO3</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Explain various Advance Modeling Techniques</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K2</a:t>
                      </a:r>
                      <a:endParaRPr lang="en-US" sz="1600" kern="1200" baseline="0" dirty="0">
                        <a:solidFill>
                          <a:schemeClr val="dk1"/>
                        </a:solidFill>
                        <a:latin typeface="Times New Roman" pitchFamily="18" charset="0"/>
                        <a:ea typeface="+mn-ea"/>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CO4</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Summarize in Basic of Image Processing</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K2</a:t>
                      </a:r>
                      <a:endParaRPr lang="en-US" sz="1600" kern="1200" baseline="0" dirty="0">
                        <a:solidFill>
                          <a:schemeClr val="dk1"/>
                        </a:solidFill>
                        <a:latin typeface="Times New Roman" pitchFamily="18" charset="0"/>
                        <a:ea typeface="+mn-ea"/>
                        <a:cs typeface="Times New Roman" pitchFamily="18" charset="0"/>
                      </a:endParaRPr>
                    </a:p>
                  </a:txBody>
                  <a:tcPr anchor="ctr"/>
                </a:tc>
              </a:tr>
              <a:tr h="389915">
                <a:tc>
                  <a:txBody>
                    <a:bodyPr/>
                    <a:lstStyle/>
                    <a:p>
                      <a:pPr algn="ctr"/>
                      <a:r>
                        <a:rPr lang="en-US" sz="1600" kern="1200" baseline="0" dirty="0" smtClean="0">
                          <a:solidFill>
                            <a:schemeClr val="dk1"/>
                          </a:solidFill>
                          <a:latin typeface="Times New Roman" pitchFamily="18" charset="0"/>
                          <a:ea typeface="+mn-ea"/>
                          <a:cs typeface="Times New Roman" pitchFamily="18" charset="0"/>
                        </a:rPr>
                        <a:t>CO5</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r>
                        <a:rPr lang="en-US" sz="1600" kern="1200" baseline="0" dirty="0" smtClean="0">
                          <a:solidFill>
                            <a:schemeClr val="dk1"/>
                          </a:solidFill>
                          <a:latin typeface="Times New Roman" pitchFamily="18" charset="0"/>
                          <a:ea typeface="+mn-ea"/>
                          <a:cs typeface="Times New Roman" pitchFamily="18" charset="0"/>
                        </a:rPr>
                        <a:t>Explain various image restoration techniques</a:t>
                      </a:r>
                      <a:endParaRPr lang="en-US" sz="1600" kern="1200" baseline="0" dirty="0">
                        <a:solidFill>
                          <a:schemeClr val="dk1"/>
                        </a:solidFill>
                        <a:latin typeface="Times New Roman" pitchFamily="18" charset="0"/>
                        <a:ea typeface="+mn-ea"/>
                        <a:cs typeface="Times New Roman" pitchFamily="18" charset="0"/>
                      </a:endParaRPr>
                    </a:p>
                  </a:txBody>
                  <a:tcPr anchor="ctr"/>
                </a:tc>
                <a:tc>
                  <a:txBody>
                    <a:bodyPr/>
                    <a:lstStyle/>
                    <a:p>
                      <a:pPr algn="ctr"/>
                      <a:r>
                        <a:rPr lang="en-US" sz="1600" kern="1200" baseline="0" dirty="0" smtClean="0">
                          <a:solidFill>
                            <a:schemeClr val="dk1"/>
                          </a:solidFill>
                          <a:latin typeface="Times New Roman" pitchFamily="18" charset="0"/>
                          <a:ea typeface="+mn-ea"/>
                          <a:cs typeface="Times New Roman" pitchFamily="18" charset="0"/>
                        </a:rPr>
                        <a:t> K3</a:t>
                      </a:r>
                      <a:endParaRPr lang="en-US" sz="1600" kern="1200" baseline="0" dirty="0">
                        <a:solidFill>
                          <a:schemeClr val="dk1"/>
                        </a:solidFill>
                        <a:latin typeface="Times New Roman" pitchFamily="18" charset="0"/>
                        <a:ea typeface="+mn-ea"/>
                        <a:cs typeface="Times New Roman" pitchFamily="18" charset="0"/>
                      </a:endParaRPr>
                    </a:p>
                  </a:txBody>
                  <a:tcPr anchor="ctr"/>
                </a:tc>
              </a:tr>
            </a:tbl>
          </a:graphicData>
        </a:graphic>
      </p:graphicFrame>
      <p:sp>
        <p:nvSpPr>
          <p:cNvPr id="6" name="Rectangle 5"/>
          <p:cNvSpPr/>
          <p:nvPr/>
        </p:nvSpPr>
        <p:spPr>
          <a:xfrm>
            <a:off x="467544" y="1444714"/>
            <a:ext cx="2127505" cy="400110"/>
          </a:xfrm>
          <a:prstGeom prst="rect">
            <a:avLst/>
          </a:prstGeom>
          <a:solidFill>
            <a:srgbClr val="002060"/>
          </a:solidFill>
        </p:spPr>
        <p:txBody>
          <a:bodyPr wrap="none">
            <a:spAutoFit/>
          </a:bodyPr>
          <a:lstStyle/>
          <a:p>
            <a:r>
              <a:rPr lang="en-US" sz="2000" b="1" dirty="0" smtClean="0">
                <a:solidFill>
                  <a:srgbClr val="FFC000"/>
                </a:solidFill>
                <a:latin typeface="Times New Roman" pitchFamily="18" charset="0"/>
                <a:cs typeface="Times New Roman" pitchFamily="18" charset="0"/>
              </a:rPr>
              <a:t>Course Outcomes</a:t>
            </a:r>
            <a:endParaRPr lang="en-US" sz="20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5544616"/>
          </a:xfrm>
        </p:spPr>
        <p:txBody>
          <a:bodyPr>
            <a:normAutofit/>
          </a:bodyPr>
          <a:lstStyle/>
          <a:p>
            <a:pPr algn="just">
              <a:lnSpc>
                <a:spcPct val="150000"/>
              </a:lnSpc>
              <a:buNone/>
            </a:pPr>
            <a:r>
              <a:rPr lang="en-US" sz="2000" b="1" dirty="0" smtClean="0">
                <a:latin typeface="Times New Roman" pitchFamily="18" charset="0"/>
                <a:cs typeface="Times New Roman" pitchFamily="18" charset="0"/>
              </a:rPr>
              <a:t>one</a:t>
            </a:r>
            <a:r>
              <a:rPr lang="en-US" sz="2000" dirty="0" smtClean="0">
                <a:latin typeface="Times New Roman" pitchFamily="18" charset="0"/>
                <a:cs typeface="Times New Roman" pitchFamily="18" charset="0"/>
              </a:rPr>
              <a:t>-</a:t>
            </a:r>
            <a:r>
              <a:rPr lang="en-US" sz="2000" b="1" dirty="0" smtClean="0">
                <a:latin typeface="Times New Roman" pitchFamily="18" charset="0"/>
                <a:cs typeface="Times New Roman" pitchFamily="18" charset="0"/>
              </a:rPr>
              <a:t>point perspective </a:t>
            </a:r>
            <a:r>
              <a:rPr lang="en-US" sz="2000" dirty="0" smtClean="0">
                <a:latin typeface="Times New Roman" pitchFamily="18" charset="0"/>
                <a:cs typeface="Times New Roman" pitchFamily="18" charset="0"/>
              </a:rPr>
              <a:t>	</a:t>
            </a:r>
          </a:p>
          <a:p>
            <a:pPr algn="just">
              <a:lnSpc>
                <a:spcPct val="150000"/>
              </a:lnSpc>
              <a:buNone/>
            </a:pPr>
            <a:r>
              <a:rPr lang="en-US" sz="2000" dirty="0" smtClean="0">
                <a:latin typeface="Times New Roman" pitchFamily="18" charset="0"/>
                <a:cs typeface="Times New Roman" pitchFamily="18" charset="0"/>
              </a:rPr>
              <a:t>	A </a:t>
            </a:r>
            <a:r>
              <a:rPr lang="en-US" sz="2000" b="1" dirty="0" smtClean="0">
                <a:latin typeface="Times New Roman" pitchFamily="18" charset="0"/>
                <a:cs typeface="Times New Roman" pitchFamily="18" charset="0"/>
              </a:rPr>
              <a:t>one</a:t>
            </a:r>
            <a:r>
              <a:rPr lang="en-US" sz="2000" dirty="0" smtClean="0">
                <a:latin typeface="Times New Roman" pitchFamily="18" charset="0"/>
                <a:cs typeface="Times New Roman" pitchFamily="18" charset="0"/>
              </a:rPr>
              <a:t>-</a:t>
            </a:r>
            <a:r>
              <a:rPr lang="en-US" sz="2000" b="1" dirty="0" smtClean="0">
                <a:latin typeface="Times New Roman" pitchFamily="18" charset="0"/>
                <a:cs typeface="Times New Roman" pitchFamily="18" charset="0"/>
              </a:rPr>
              <a:t>point perspective</a:t>
            </a:r>
            <a:r>
              <a:rPr lang="en-US" sz="2000" dirty="0" smtClean="0">
                <a:latin typeface="Times New Roman" pitchFamily="18" charset="0"/>
                <a:cs typeface="Times New Roman" pitchFamily="18" charset="0"/>
              </a:rPr>
              <a:t> drawing means that the drawing has a single vanishing </a:t>
            </a:r>
            <a:r>
              <a:rPr lang="en-US" sz="2000" b="1" dirty="0" smtClean="0">
                <a:latin typeface="Times New Roman" pitchFamily="18" charset="0"/>
                <a:cs typeface="Times New Roman" pitchFamily="18" charset="0"/>
              </a:rPr>
              <a:t>point</a:t>
            </a:r>
            <a:r>
              <a:rPr lang="en-US" sz="2000" dirty="0" smtClean="0">
                <a:latin typeface="Times New Roman" pitchFamily="18" charset="0"/>
                <a:cs typeface="Times New Roman" pitchFamily="18" charset="0"/>
              </a:rPr>
              <a:t>, usually (though not necessarily) directly opposite the viewer's eye and usually (though not necessarily) on the horizon line. All lines parallel with the viewer's line of sight recede to the horizon towards this vanishing </a:t>
            </a:r>
            <a:r>
              <a:rPr lang="en-US" sz="2000" b="1" dirty="0" smtClean="0">
                <a:latin typeface="Times New Roman" pitchFamily="18" charset="0"/>
                <a:cs typeface="Times New Roman" pitchFamily="18" charset="0"/>
              </a:rPr>
              <a:t>point</a:t>
            </a:r>
            <a:r>
              <a:rPr lang="en-US" sz="2000" dirty="0" smtClean="0">
                <a:latin typeface="Times New Roman" pitchFamily="18" charset="0"/>
                <a:cs typeface="Times New Roman" pitchFamily="18" charset="0"/>
              </a:rPr>
              <a:t>.</a:t>
            </a:r>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Perspective Projection Type-1</a:t>
            </a:r>
            <a:r>
              <a:rPr lang="en-US" b="1" dirty="0" smtClean="0"/>
              <a:t/>
            </a:r>
            <a:br>
              <a:rPr lang="en-US" b="1" dirty="0" smtClean="0"/>
            </a:br>
            <a:endParaRPr lang="en-US" dirty="0"/>
          </a:p>
        </p:txBody>
      </p:sp>
      <p:pic>
        <p:nvPicPr>
          <p:cNvPr id="2050" name="Picture 2" descr="https://sites.google.com/a/sbpsnj.org/middleschoolart/art-i-7th/one-point-perspective/Drawing-a-room-in-one-point-perspective.jpg?attredirects=0"/>
          <p:cNvPicPr>
            <a:picLocks noChangeAspect="1" noChangeArrowheads="1"/>
          </p:cNvPicPr>
          <p:nvPr/>
        </p:nvPicPr>
        <p:blipFill>
          <a:blip r:embed="rId2" cstate="print"/>
          <a:srcRect/>
          <a:stretch>
            <a:fillRect/>
          </a:stretch>
        </p:blipFill>
        <p:spPr bwMode="auto">
          <a:xfrm>
            <a:off x="2987824" y="3321412"/>
            <a:ext cx="4880595" cy="327594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algn="just">
              <a:lnSpc>
                <a:spcPct val="150000"/>
              </a:lnSpc>
              <a:buNone/>
            </a:pPr>
            <a:r>
              <a:rPr lang="en-US" sz="2000" b="1" dirty="0" smtClean="0">
                <a:latin typeface="Times New Roman" pitchFamily="18" charset="0"/>
                <a:cs typeface="Times New Roman" pitchFamily="18" charset="0"/>
              </a:rPr>
              <a:t>Two point perspective</a:t>
            </a:r>
            <a:endParaRPr lang="en-US" sz="2000" dirty="0" smtClean="0">
              <a:latin typeface="Times New Roman" pitchFamily="18" charset="0"/>
              <a:cs typeface="Times New Roman" pitchFamily="18" charset="0"/>
            </a:endParaRPr>
          </a:p>
          <a:p>
            <a:pPr algn="just">
              <a:lnSpc>
                <a:spcPct val="150000"/>
              </a:lnSpc>
              <a:buNone/>
            </a:pPr>
            <a:r>
              <a:rPr lang="en-US" sz="2000" b="1" dirty="0" smtClean="0">
                <a:latin typeface="Times New Roman" pitchFamily="18" charset="0"/>
                <a:cs typeface="Times New Roman" pitchFamily="18" charset="0"/>
              </a:rPr>
              <a:t>	Two point perspective</a:t>
            </a:r>
            <a:r>
              <a:rPr lang="en-US" sz="2000" dirty="0" smtClean="0">
                <a:latin typeface="Times New Roman" pitchFamily="18" charset="0"/>
                <a:cs typeface="Times New Roman" pitchFamily="18" charset="0"/>
              </a:rPr>
              <a:t> drawing is a type of linear </a:t>
            </a:r>
            <a:r>
              <a:rPr lang="en-US" sz="2000" b="1" dirty="0" smtClean="0">
                <a:latin typeface="Times New Roman" pitchFamily="18" charset="0"/>
                <a:cs typeface="Times New Roman" pitchFamily="18" charset="0"/>
              </a:rPr>
              <a:t>perspective</a:t>
            </a:r>
            <a:r>
              <a:rPr lang="en-US" sz="2000" dirty="0" smtClean="0">
                <a:latin typeface="Times New Roman" pitchFamily="18" charset="0"/>
                <a:cs typeface="Times New Roman" pitchFamily="18" charset="0"/>
              </a:rPr>
              <a:t>. Linear </a:t>
            </a:r>
            <a:r>
              <a:rPr lang="en-US" sz="2000" b="1" dirty="0" smtClean="0">
                <a:latin typeface="Times New Roman" pitchFamily="18" charset="0"/>
                <a:cs typeface="Times New Roman" pitchFamily="18" charset="0"/>
              </a:rPr>
              <a:t>perspective</a:t>
            </a:r>
            <a:r>
              <a:rPr lang="en-US" sz="2000" dirty="0" smtClean="0">
                <a:latin typeface="Times New Roman" pitchFamily="18" charset="0"/>
                <a:cs typeface="Times New Roman" pitchFamily="18" charset="0"/>
              </a:rPr>
              <a:t> is a method using lines to create the illusion of space on a 2D surface. ... One </a:t>
            </a:r>
            <a:r>
              <a:rPr lang="en-US" sz="2000" b="1" dirty="0" smtClean="0">
                <a:latin typeface="Times New Roman" pitchFamily="18" charset="0"/>
                <a:cs typeface="Times New Roman" pitchFamily="18" charset="0"/>
              </a:rPr>
              <a:t>point perspective</a:t>
            </a:r>
            <a:r>
              <a:rPr lang="en-US" sz="2000" dirty="0" smtClean="0">
                <a:latin typeface="Times New Roman" pitchFamily="18" charset="0"/>
                <a:cs typeface="Times New Roman" pitchFamily="18" charset="0"/>
              </a:rPr>
              <a:t> uses one vanishing </a:t>
            </a:r>
            <a:r>
              <a:rPr lang="en-US" sz="2000" b="1" dirty="0" smtClean="0">
                <a:latin typeface="Times New Roman" pitchFamily="18" charset="0"/>
                <a:cs typeface="Times New Roman" pitchFamily="18" charset="0"/>
              </a:rPr>
              <a:t>point</a:t>
            </a:r>
            <a:r>
              <a:rPr lang="en-US" sz="2000" dirty="0" smtClean="0">
                <a:latin typeface="Times New Roman" pitchFamily="18" charset="0"/>
                <a:cs typeface="Times New Roman" pitchFamily="18" charset="0"/>
              </a:rPr>
              <a:t> placed on the horizon line. </a:t>
            </a:r>
            <a:r>
              <a:rPr lang="en-US" sz="2000" b="1" dirty="0" smtClean="0">
                <a:latin typeface="Times New Roman" pitchFamily="18" charset="0"/>
                <a:cs typeface="Times New Roman" pitchFamily="18" charset="0"/>
              </a:rPr>
              <a:t>Two point perspective</a:t>
            </a:r>
            <a:r>
              <a:rPr lang="en-US" sz="2000" dirty="0" smtClean="0">
                <a:latin typeface="Times New Roman" pitchFamily="18" charset="0"/>
                <a:cs typeface="Times New Roman" pitchFamily="18" charset="0"/>
              </a:rPr>
              <a:t> uses </a:t>
            </a:r>
            <a:r>
              <a:rPr lang="en-US" sz="2000" b="1" dirty="0" smtClean="0">
                <a:latin typeface="Times New Roman" pitchFamily="18" charset="0"/>
                <a:cs typeface="Times New Roman" pitchFamily="18" charset="0"/>
              </a:rPr>
              <a:t>two points</a:t>
            </a:r>
            <a:r>
              <a:rPr lang="en-US" sz="2000" dirty="0" smtClean="0">
                <a:latin typeface="Times New Roman" pitchFamily="18" charset="0"/>
                <a:cs typeface="Times New Roman" pitchFamily="18" charset="0"/>
              </a:rPr>
              <a:t> placed on the horizon line.</a:t>
            </a:r>
          </a:p>
          <a:p>
            <a:pPr>
              <a:buNone/>
            </a:pPr>
            <a:endParaRPr lang="en-US" dirty="0"/>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Perspective Projection Type-2</a:t>
            </a:r>
            <a:r>
              <a:rPr lang="en-US" b="1" dirty="0" smtClean="0"/>
              <a:t/>
            </a:r>
            <a:br>
              <a:rPr lang="en-US" b="1" dirty="0" smtClean="0"/>
            </a:br>
            <a:endParaRPr lang="en-US" dirty="0"/>
          </a:p>
        </p:txBody>
      </p:sp>
      <p:pic>
        <p:nvPicPr>
          <p:cNvPr id="98306" name="Picture 2" descr="https://i.ytimg.com/vi/w_LbQviO1K4/maxresdefault.jpg"/>
          <p:cNvPicPr>
            <a:picLocks noChangeAspect="1" noChangeArrowheads="1"/>
          </p:cNvPicPr>
          <p:nvPr/>
        </p:nvPicPr>
        <p:blipFill>
          <a:blip r:embed="rId2" cstate="print"/>
          <a:srcRect/>
          <a:stretch>
            <a:fillRect/>
          </a:stretch>
        </p:blipFill>
        <p:spPr bwMode="auto">
          <a:xfrm>
            <a:off x="2339752" y="3573016"/>
            <a:ext cx="4968552" cy="2794811"/>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normAutofit/>
          </a:bodyPr>
          <a:lstStyle/>
          <a:p>
            <a:pPr algn="just">
              <a:lnSpc>
                <a:spcPct val="150000"/>
              </a:lnSpc>
              <a:buNone/>
            </a:pPr>
            <a:r>
              <a:rPr lang="en-US" sz="2000" b="1" dirty="0" smtClean="0">
                <a:latin typeface="Times New Roman" pitchFamily="18" charset="0"/>
                <a:cs typeface="Times New Roman" pitchFamily="18" charset="0"/>
              </a:rPr>
              <a:t>Three</a:t>
            </a:r>
            <a:r>
              <a:rPr lang="en-US" sz="2000" dirty="0" smtClean="0">
                <a:latin typeface="Times New Roman" pitchFamily="18" charset="0"/>
                <a:cs typeface="Times New Roman" pitchFamily="18" charset="0"/>
              </a:rPr>
              <a:t>-</a:t>
            </a:r>
            <a:r>
              <a:rPr lang="en-US" sz="2000" b="1" dirty="0" smtClean="0">
                <a:latin typeface="Times New Roman" pitchFamily="18" charset="0"/>
                <a:cs typeface="Times New Roman" pitchFamily="18" charset="0"/>
              </a:rPr>
              <a:t>point perspective</a:t>
            </a:r>
            <a:r>
              <a:rPr lang="en-US" sz="2000" dirty="0" smtClean="0">
                <a:latin typeface="Times New Roman" pitchFamily="18" charset="0"/>
                <a:cs typeface="Times New Roman" pitchFamily="18" charset="0"/>
              </a:rPr>
              <a:t>,  </a:t>
            </a:r>
          </a:p>
          <a:p>
            <a:pPr algn="just">
              <a:lnSpc>
                <a:spcPct val="150000"/>
              </a:lnSpc>
              <a:buNone/>
            </a:pPr>
            <a:r>
              <a:rPr lang="en-US" sz="2000" dirty="0" smtClean="0">
                <a:latin typeface="Times New Roman" pitchFamily="18" charset="0"/>
                <a:cs typeface="Times New Roman" pitchFamily="18" charset="0"/>
              </a:rPr>
              <a:t>	In </a:t>
            </a:r>
            <a:r>
              <a:rPr lang="en-US" sz="2000" b="1" dirty="0" smtClean="0">
                <a:latin typeface="Times New Roman" pitchFamily="18" charset="0"/>
                <a:cs typeface="Times New Roman" pitchFamily="18" charset="0"/>
              </a:rPr>
              <a:t>three</a:t>
            </a:r>
            <a:r>
              <a:rPr lang="en-US" sz="2000" dirty="0" smtClean="0">
                <a:latin typeface="Times New Roman" pitchFamily="18" charset="0"/>
                <a:cs typeface="Times New Roman" pitchFamily="18" charset="0"/>
              </a:rPr>
              <a:t>-</a:t>
            </a:r>
            <a:r>
              <a:rPr lang="en-US" sz="2000" b="1" dirty="0" smtClean="0">
                <a:latin typeface="Times New Roman" pitchFamily="18" charset="0"/>
                <a:cs typeface="Times New Roman" pitchFamily="18" charset="0"/>
              </a:rPr>
              <a:t>point perspective</a:t>
            </a:r>
            <a:r>
              <a:rPr lang="en-US" sz="2000" dirty="0" smtClean="0">
                <a:latin typeface="Times New Roman" pitchFamily="18" charset="0"/>
                <a:cs typeface="Times New Roman" pitchFamily="18" charset="0"/>
              </a:rPr>
              <a:t>, all lines recede toward one of the </a:t>
            </a:r>
            <a:r>
              <a:rPr lang="en-US" sz="2000" b="1" dirty="0" smtClean="0">
                <a:latin typeface="Times New Roman" pitchFamily="18" charset="0"/>
                <a:cs typeface="Times New Roman" pitchFamily="18" charset="0"/>
              </a:rPr>
              <a:t>three</a:t>
            </a:r>
            <a:r>
              <a:rPr lang="en-US" sz="2000" dirty="0" smtClean="0">
                <a:latin typeface="Times New Roman" pitchFamily="18" charset="0"/>
                <a:cs typeface="Times New Roman" pitchFamily="18" charset="0"/>
              </a:rPr>
              <a:t> vanishing </a:t>
            </a:r>
            <a:r>
              <a:rPr lang="en-US" sz="2000" b="1" dirty="0" smtClean="0">
                <a:latin typeface="Times New Roman" pitchFamily="18" charset="0"/>
                <a:cs typeface="Times New Roman" pitchFamily="18" charset="0"/>
              </a:rPr>
              <a:t>points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332656"/>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Perspective Projection Type-3</a:t>
            </a:r>
            <a:r>
              <a:rPr lang="en-US" b="1" dirty="0" smtClean="0"/>
              <a:t/>
            </a:r>
            <a:br>
              <a:rPr lang="en-US" b="1" dirty="0" smtClean="0"/>
            </a:br>
            <a:endParaRPr lang="en-US" dirty="0"/>
          </a:p>
        </p:txBody>
      </p:sp>
      <p:pic>
        <p:nvPicPr>
          <p:cNvPr id="1026" name="Picture 2" descr="https://i.ytimg.com/vi/T4NBHkWe82k/maxresdefault.jpg"/>
          <p:cNvPicPr>
            <a:picLocks noChangeAspect="1" noChangeArrowheads="1"/>
          </p:cNvPicPr>
          <p:nvPr/>
        </p:nvPicPr>
        <p:blipFill>
          <a:blip r:embed="rId2" cstate="print"/>
          <a:srcRect/>
          <a:stretch>
            <a:fillRect/>
          </a:stretch>
        </p:blipFill>
        <p:spPr bwMode="auto">
          <a:xfrm>
            <a:off x="1619672" y="2636912"/>
            <a:ext cx="6048672" cy="3402378"/>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8"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Diff b/w Parallel&amp; Perspective Projection</a:t>
            </a:r>
            <a:r>
              <a:rPr lang="en-US" dirty="0" smtClean="0"/>
              <a:t/>
            </a:r>
            <a:br>
              <a:rPr lang="en-US" dirty="0" smtClean="0"/>
            </a:br>
            <a:endParaRPr lang="en-US" dirty="0"/>
          </a:p>
        </p:txBody>
      </p:sp>
      <p:graphicFrame>
        <p:nvGraphicFramePr>
          <p:cNvPr id="4" name="Content Placeholder 3"/>
          <p:cNvGraphicFramePr>
            <a:graphicFrameLocks noGrp="1"/>
          </p:cNvGraphicFramePr>
          <p:nvPr>
            <p:ph idx="1"/>
          </p:nvPr>
        </p:nvGraphicFramePr>
        <p:xfrm>
          <a:off x="457200" y="1736184"/>
          <a:ext cx="8229600" cy="4069080"/>
        </p:xfrm>
        <a:graphic>
          <a:graphicData uri="http://schemas.openxmlformats.org/drawingml/2006/table">
            <a:tbl>
              <a:tblPr firstRow="1" bandRow="1">
                <a:tableStyleId>{5C22544A-7EE6-4342-B048-85BDC9FD1C3A}</a:tableStyleId>
              </a:tblPr>
              <a:tblGrid>
                <a:gridCol w="1162472"/>
                <a:gridCol w="3312368"/>
                <a:gridCol w="3754760"/>
              </a:tblGrid>
              <a:tr h="370840">
                <a:tc>
                  <a:txBody>
                    <a:bodyPr/>
                    <a:lstStyle/>
                    <a:p>
                      <a:pPr>
                        <a:lnSpc>
                          <a:spcPct val="150000"/>
                        </a:lnSpc>
                      </a:pPr>
                      <a:r>
                        <a:rPr lang="en-IN" dirty="0" smtClean="0">
                          <a:latin typeface="Times New Roman" pitchFamily="18" charset="0"/>
                          <a:cs typeface="Times New Roman" pitchFamily="18" charset="0"/>
                        </a:rPr>
                        <a:t>SR.NO</a:t>
                      </a:r>
                      <a:endParaRPr lang="en-US" dirty="0">
                        <a:latin typeface="Times New Roman" pitchFamily="18" charset="0"/>
                        <a:cs typeface="Times New Roman" pitchFamily="18" charset="0"/>
                      </a:endParaRPr>
                    </a:p>
                  </a:txBody>
                  <a:tcPr/>
                </a:tc>
                <a:tc>
                  <a:txBody>
                    <a:bodyPr/>
                    <a:lstStyle/>
                    <a:p>
                      <a:pPr>
                        <a:lnSpc>
                          <a:spcPct val="150000"/>
                        </a:lnSpc>
                      </a:pPr>
                      <a:r>
                        <a:rPr lang="en-US" sz="1800" b="1" i="0" kern="1200" cap="all" dirty="0" smtClean="0">
                          <a:solidFill>
                            <a:schemeClr val="lt1"/>
                          </a:solidFill>
                          <a:latin typeface="Times New Roman" pitchFamily="18" charset="0"/>
                          <a:ea typeface="+mn-ea"/>
                          <a:cs typeface="Times New Roman" pitchFamily="18" charset="0"/>
                        </a:rPr>
                        <a:t>PARALLEL PROJECTION</a:t>
                      </a:r>
                      <a:endParaRPr lang="en-US" dirty="0">
                        <a:latin typeface="Times New Roman" pitchFamily="18" charset="0"/>
                        <a:cs typeface="Times New Roman" pitchFamily="18" charset="0"/>
                      </a:endParaRPr>
                    </a:p>
                  </a:txBody>
                  <a:tcPr/>
                </a:tc>
                <a:tc>
                  <a:txBody>
                    <a:bodyPr/>
                    <a:lstStyle/>
                    <a:p>
                      <a:pPr>
                        <a:lnSpc>
                          <a:spcPct val="150000"/>
                        </a:lnSpc>
                      </a:pPr>
                      <a:r>
                        <a:rPr lang="en-US" sz="1800" b="1" i="0" kern="1200" cap="all" dirty="0" smtClean="0">
                          <a:solidFill>
                            <a:schemeClr val="lt1"/>
                          </a:solidFill>
                          <a:latin typeface="Times New Roman" pitchFamily="18" charset="0"/>
                          <a:ea typeface="+mn-ea"/>
                          <a:cs typeface="Times New Roman" pitchFamily="18" charset="0"/>
                        </a:rPr>
                        <a:t>PERSPECTIVE PROJECTION</a:t>
                      </a:r>
                      <a:endParaRPr lang="en-US" dirty="0">
                        <a:latin typeface="Times New Roman" pitchFamily="18" charset="0"/>
                        <a:cs typeface="Times New Roman" pitchFamily="18" charset="0"/>
                      </a:endParaRPr>
                    </a:p>
                  </a:txBody>
                  <a:tcPr/>
                </a:tc>
              </a:tr>
              <a:tr h="370840">
                <a:tc>
                  <a:txBody>
                    <a:bodyPr/>
                    <a:lstStyle/>
                    <a:p>
                      <a:pPr algn="ctr">
                        <a:lnSpc>
                          <a:spcPct val="150000"/>
                        </a:lnSpc>
                      </a:pPr>
                      <a:r>
                        <a:rPr lang="en-IN"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pPr>
                        <a:lnSpc>
                          <a:spcPct val="150000"/>
                        </a:lnSpc>
                      </a:pPr>
                      <a:r>
                        <a:rPr lang="en-US" sz="1800" b="0" i="0" kern="1200" dirty="0" smtClean="0">
                          <a:solidFill>
                            <a:schemeClr val="dk1"/>
                          </a:solidFill>
                          <a:latin typeface="Times New Roman" pitchFamily="18" charset="0"/>
                          <a:ea typeface="+mn-ea"/>
                          <a:cs typeface="Times New Roman" pitchFamily="18" charset="0"/>
                        </a:rPr>
                        <a:t>Parallel projection represents the object in a different way like telescope.</a:t>
                      </a:r>
                      <a:endParaRPr lang="en-US" dirty="0">
                        <a:latin typeface="Times New Roman" pitchFamily="18" charset="0"/>
                        <a:cs typeface="Times New Roman" pitchFamily="18" charset="0"/>
                      </a:endParaRPr>
                    </a:p>
                  </a:txBody>
                  <a:tcPr/>
                </a:tc>
                <a:tc>
                  <a:txBody>
                    <a:bodyPr/>
                    <a:lstStyle/>
                    <a:p>
                      <a:pPr>
                        <a:lnSpc>
                          <a:spcPct val="150000"/>
                        </a:lnSpc>
                      </a:pPr>
                      <a:r>
                        <a:rPr lang="en-US" sz="1800" b="0" i="0" kern="1200" dirty="0" smtClean="0">
                          <a:solidFill>
                            <a:schemeClr val="dk1"/>
                          </a:solidFill>
                          <a:latin typeface="Times New Roman" pitchFamily="18" charset="0"/>
                          <a:ea typeface="+mn-ea"/>
                          <a:cs typeface="Times New Roman" pitchFamily="18" charset="0"/>
                        </a:rPr>
                        <a:t>Perspective projection represents the object in three dimensional way.</a:t>
                      </a:r>
                      <a:endParaRPr lang="en-US" dirty="0">
                        <a:latin typeface="Times New Roman" pitchFamily="18" charset="0"/>
                        <a:cs typeface="Times New Roman" pitchFamily="18" charset="0"/>
                      </a:endParaRPr>
                    </a:p>
                  </a:txBody>
                  <a:tcPr/>
                </a:tc>
              </a:tr>
              <a:tr h="370840">
                <a:tc>
                  <a:txBody>
                    <a:bodyPr/>
                    <a:lstStyle/>
                    <a:p>
                      <a:pPr algn="ctr">
                        <a:lnSpc>
                          <a:spcPct val="150000"/>
                        </a:lnSpc>
                      </a:pPr>
                      <a:r>
                        <a:rPr lang="en-IN"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pPr>
                        <a:lnSpc>
                          <a:spcPct val="150000"/>
                        </a:lnSpc>
                      </a:pPr>
                      <a:r>
                        <a:rPr lang="en-US" sz="1800" b="0" i="0" kern="1200" dirty="0" smtClean="0">
                          <a:solidFill>
                            <a:schemeClr val="dk1"/>
                          </a:solidFill>
                          <a:latin typeface="Times New Roman" pitchFamily="18" charset="0"/>
                          <a:ea typeface="+mn-ea"/>
                          <a:cs typeface="Times New Roman" pitchFamily="18" charset="0"/>
                        </a:rPr>
                        <a:t>In parallel projection, these effects are not created.</a:t>
                      </a:r>
                      <a:endParaRPr lang="en-US" dirty="0">
                        <a:latin typeface="Times New Roman" pitchFamily="18" charset="0"/>
                        <a:cs typeface="Times New Roman" pitchFamily="18" charset="0"/>
                      </a:endParaRPr>
                    </a:p>
                  </a:txBody>
                  <a:tcPr/>
                </a:tc>
                <a:tc>
                  <a:txBody>
                    <a:bodyPr/>
                    <a:lstStyle/>
                    <a:p>
                      <a:pPr>
                        <a:lnSpc>
                          <a:spcPct val="150000"/>
                        </a:lnSpc>
                      </a:pPr>
                      <a:r>
                        <a:rPr lang="en-US" sz="1800" b="0" i="0" kern="1200" dirty="0" smtClean="0">
                          <a:solidFill>
                            <a:schemeClr val="dk1"/>
                          </a:solidFill>
                          <a:latin typeface="Times New Roman" pitchFamily="18" charset="0"/>
                          <a:ea typeface="+mn-ea"/>
                          <a:cs typeface="Times New Roman" pitchFamily="18" charset="0"/>
                        </a:rPr>
                        <a:t>In perspective projection, objects that are far away appear smaller, and objects that are near appear bigger.</a:t>
                      </a:r>
                      <a:endParaRPr lang="en-US" dirty="0">
                        <a:latin typeface="Times New Roman" pitchFamily="18" charset="0"/>
                        <a:cs typeface="Times New Roman" pitchFamily="18" charset="0"/>
                      </a:endParaRPr>
                    </a:p>
                  </a:txBody>
                  <a:tcPr/>
                </a:tc>
              </a:tr>
              <a:tr h="370840">
                <a:tc>
                  <a:txBody>
                    <a:bodyPr/>
                    <a:lstStyle/>
                    <a:p>
                      <a:pPr algn="ctr">
                        <a:lnSpc>
                          <a:spcPct val="150000"/>
                        </a:lnSpc>
                      </a:pPr>
                      <a:r>
                        <a:rPr lang="en-IN"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pPr>
                        <a:lnSpc>
                          <a:spcPct val="150000"/>
                        </a:lnSpc>
                      </a:pPr>
                      <a:r>
                        <a:rPr lang="en-US" sz="1800" b="0" i="0" kern="1200" dirty="0" smtClean="0">
                          <a:solidFill>
                            <a:schemeClr val="dk1"/>
                          </a:solidFill>
                          <a:latin typeface="Times New Roman" pitchFamily="18" charset="0"/>
                          <a:ea typeface="+mn-ea"/>
                          <a:cs typeface="Times New Roman" pitchFamily="18" charset="0"/>
                        </a:rPr>
                        <a:t>The distance of the object from the center of projection is infinite.</a:t>
                      </a:r>
                      <a:endParaRPr lang="en-US" dirty="0">
                        <a:latin typeface="Times New Roman" pitchFamily="18" charset="0"/>
                        <a:cs typeface="Times New Roman" pitchFamily="18" charset="0"/>
                      </a:endParaRPr>
                    </a:p>
                  </a:txBody>
                  <a:tcPr/>
                </a:tc>
                <a:tc>
                  <a:txBody>
                    <a:bodyPr/>
                    <a:lstStyle/>
                    <a:p>
                      <a:pPr>
                        <a:lnSpc>
                          <a:spcPct val="150000"/>
                        </a:lnSpc>
                      </a:pPr>
                      <a:r>
                        <a:rPr lang="en-US" sz="1800" b="0" i="0" kern="1200" dirty="0" smtClean="0">
                          <a:solidFill>
                            <a:schemeClr val="dk1"/>
                          </a:solidFill>
                          <a:latin typeface="Times New Roman" pitchFamily="18" charset="0"/>
                          <a:ea typeface="+mn-ea"/>
                          <a:cs typeface="Times New Roman" pitchFamily="18" charset="0"/>
                        </a:rPr>
                        <a:t>The distance of the object from the center of projection is finite.</a:t>
                      </a:r>
                      <a:endParaRPr lang="en-US"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nvGraphicFramePr>
        <p:xfrm>
          <a:off x="457200" y="1196752"/>
          <a:ext cx="8229600" cy="3520440"/>
        </p:xfrm>
        <a:graphic>
          <a:graphicData uri="http://schemas.openxmlformats.org/drawingml/2006/table">
            <a:tbl>
              <a:tblPr firstRow="1" bandRow="1">
                <a:tableStyleId>{5C22544A-7EE6-4342-B048-85BDC9FD1C3A}</a:tableStyleId>
              </a:tblPr>
              <a:tblGrid>
                <a:gridCol w="1162472"/>
                <a:gridCol w="3312368"/>
                <a:gridCol w="3754760"/>
              </a:tblGrid>
              <a:tr h="370840">
                <a:tc>
                  <a:txBody>
                    <a:bodyPr/>
                    <a:lstStyle/>
                    <a:p>
                      <a:pPr>
                        <a:lnSpc>
                          <a:spcPct val="150000"/>
                        </a:lnSpc>
                      </a:pPr>
                      <a:r>
                        <a:rPr lang="en-IN" dirty="0" smtClean="0">
                          <a:latin typeface="Times New Roman" pitchFamily="18" charset="0"/>
                          <a:cs typeface="Times New Roman" pitchFamily="18" charset="0"/>
                        </a:rPr>
                        <a:t>SR.NO</a:t>
                      </a:r>
                      <a:endParaRPr lang="en-US" dirty="0">
                        <a:latin typeface="Times New Roman" pitchFamily="18" charset="0"/>
                        <a:cs typeface="Times New Roman" pitchFamily="18" charset="0"/>
                      </a:endParaRPr>
                    </a:p>
                  </a:txBody>
                  <a:tcPr/>
                </a:tc>
                <a:tc>
                  <a:txBody>
                    <a:bodyPr/>
                    <a:lstStyle/>
                    <a:p>
                      <a:pPr>
                        <a:lnSpc>
                          <a:spcPct val="150000"/>
                        </a:lnSpc>
                      </a:pPr>
                      <a:r>
                        <a:rPr lang="en-US" sz="1800" b="1" i="0" kern="1200" cap="all" dirty="0" smtClean="0">
                          <a:solidFill>
                            <a:schemeClr val="lt1"/>
                          </a:solidFill>
                          <a:latin typeface="Times New Roman" pitchFamily="18" charset="0"/>
                          <a:ea typeface="+mn-ea"/>
                          <a:cs typeface="Times New Roman" pitchFamily="18" charset="0"/>
                        </a:rPr>
                        <a:t>PARALLEL PROJECTION</a:t>
                      </a:r>
                      <a:endParaRPr lang="en-US" dirty="0">
                        <a:latin typeface="Times New Roman" pitchFamily="18" charset="0"/>
                        <a:cs typeface="Times New Roman" pitchFamily="18" charset="0"/>
                      </a:endParaRPr>
                    </a:p>
                  </a:txBody>
                  <a:tcPr/>
                </a:tc>
                <a:tc>
                  <a:txBody>
                    <a:bodyPr/>
                    <a:lstStyle/>
                    <a:p>
                      <a:pPr>
                        <a:lnSpc>
                          <a:spcPct val="150000"/>
                        </a:lnSpc>
                      </a:pPr>
                      <a:r>
                        <a:rPr lang="en-US" sz="1800" b="1" i="0" kern="1200" cap="all" dirty="0" smtClean="0">
                          <a:solidFill>
                            <a:schemeClr val="lt1"/>
                          </a:solidFill>
                          <a:latin typeface="Times New Roman" pitchFamily="18" charset="0"/>
                          <a:ea typeface="+mn-ea"/>
                          <a:cs typeface="Times New Roman" pitchFamily="18" charset="0"/>
                        </a:rPr>
                        <a:t>PERSPECTIVE PROJECTION</a:t>
                      </a:r>
                      <a:endParaRPr lang="en-US" dirty="0">
                        <a:latin typeface="Times New Roman" pitchFamily="18" charset="0"/>
                        <a:cs typeface="Times New Roman" pitchFamily="18" charset="0"/>
                      </a:endParaRPr>
                    </a:p>
                  </a:txBody>
                  <a:tcPr/>
                </a:tc>
              </a:tr>
              <a:tr h="370840">
                <a:tc>
                  <a:txBody>
                    <a:bodyPr/>
                    <a:lstStyle/>
                    <a:p>
                      <a:pPr algn="ctr">
                        <a:lnSpc>
                          <a:spcPct val="150000"/>
                        </a:lnSpc>
                      </a:pPr>
                      <a:r>
                        <a:rPr lang="en-IN"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Parallel projection can give the accurate view of object.</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Perspective projection cannot give the accurate view of object.</a:t>
                      </a:r>
                      <a:endParaRPr lang="en-US" sz="2000" dirty="0">
                        <a:latin typeface="Times New Roman" pitchFamily="18" charset="0"/>
                        <a:cs typeface="Times New Roman" pitchFamily="18" charset="0"/>
                      </a:endParaRPr>
                    </a:p>
                  </a:txBody>
                  <a:tcPr/>
                </a:tc>
              </a:tr>
              <a:tr h="370840">
                <a:tc>
                  <a:txBody>
                    <a:bodyPr/>
                    <a:lstStyle/>
                    <a:p>
                      <a:pPr algn="ctr">
                        <a:lnSpc>
                          <a:spcPct val="150000"/>
                        </a:lnSpc>
                      </a:pPr>
                      <a:r>
                        <a:rPr lang="en-IN" sz="2000" dirty="0" smtClean="0">
                          <a:latin typeface="Times New Roman" pitchFamily="18" charset="0"/>
                          <a:cs typeface="Times New Roman" pitchFamily="18" charset="0"/>
                        </a:rPr>
                        <a:t>5</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The lines of parallel projection are parallel.</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The lines of perspective projection are not parallel.</a:t>
                      </a:r>
                      <a:endParaRPr lang="en-US" sz="2000" dirty="0">
                        <a:latin typeface="Times New Roman" pitchFamily="18" charset="0"/>
                        <a:cs typeface="Times New Roman" pitchFamily="18" charset="0"/>
                      </a:endParaRPr>
                    </a:p>
                  </a:txBody>
                  <a:tcPr/>
                </a:tc>
              </a:tr>
              <a:tr h="370840">
                <a:tc>
                  <a:txBody>
                    <a:bodyPr/>
                    <a:lstStyle/>
                    <a:p>
                      <a:pPr algn="ctr">
                        <a:lnSpc>
                          <a:spcPct val="150000"/>
                        </a:lnSpc>
                      </a:pPr>
                      <a:r>
                        <a:rPr lang="en-IN" sz="2000" dirty="0" smtClean="0">
                          <a:latin typeface="Times New Roman" pitchFamily="18" charset="0"/>
                          <a:cs typeface="Times New Roman" pitchFamily="18" charset="0"/>
                        </a:rPr>
                        <a:t>6</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Projector in parallel projection is parallel.</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Projector in perspective projection is not parallel.</a:t>
                      </a:r>
                      <a:endParaRPr lang="en-US" sz="2000" dirty="0">
                        <a:latin typeface="Times New Roman" pitchFamily="18" charset="0"/>
                        <a:cs typeface="Times New Roman" pitchFamily="18" charset="0"/>
                      </a:endParaRPr>
                    </a:p>
                  </a:txBody>
                  <a:tcPr/>
                </a:tc>
              </a:tr>
            </a:tbl>
          </a:graphicData>
        </a:graphic>
      </p:graphicFrame>
      <p:sp>
        <p:nvSpPr>
          <p:cNvPr id="5" name="Title 1"/>
          <p:cNvSpPr>
            <a:spLocks noGrp="1"/>
          </p:cNvSpPr>
          <p:nvPr>
            <p:ph type="title"/>
          </p:nvPr>
        </p:nvSpPr>
        <p:spPr>
          <a:xfrm>
            <a:off x="35496"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Diff b/w Parallel&amp; Perspective Projection</a:t>
            </a:r>
            <a:r>
              <a:rPr lang="en-US" dirty="0" smtClean="0"/>
              <a:t/>
            </a:r>
            <a:br>
              <a:rPr lang="en-US" dirty="0" smtClean="0"/>
            </a:br>
            <a:endParaRPr lang="en-US" dirty="0"/>
          </a:p>
        </p:txBody>
      </p:sp>
      <p:pic>
        <p:nvPicPr>
          <p:cNvPr id="6" name="Picture 2" descr="https://media.geeksforgeeks.org/wp-content/uploads/20200521125243/parallel-projection.png"/>
          <p:cNvPicPr>
            <a:picLocks noChangeAspect="1" noChangeArrowheads="1"/>
          </p:cNvPicPr>
          <p:nvPr/>
        </p:nvPicPr>
        <p:blipFill>
          <a:blip r:embed="rId2" cstate="print"/>
          <a:srcRect/>
          <a:stretch>
            <a:fillRect/>
          </a:stretch>
        </p:blipFill>
        <p:spPr bwMode="auto">
          <a:xfrm>
            <a:off x="1907704" y="5013176"/>
            <a:ext cx="2448272" cy="1460471"/>
          </a:xfrm>
          <a:prstGeom prst="rect">
            <a:avLst/>
          </a:prstGeom>
          <a:noFill/>
        </p:spPr>
      </p:pic>
      <p:pic>
        <p:nvPicPr>
          <p:cNvPr id="2050" name="Picture 2" descr="https://media.geeksforgeeks.org/wp-content/uploads/20200521125638/Perspective-projection.png"/>
          <p:cNvPicPr>
            <a:picLocks noChangeAspect="1" noChangeArrowheads="1"/>
          </p:cNvPicPr>
          <p:nvPr/>
        </p:nvPicPr>
        <p:blipFill>
          <a:blip r:embed="rId3" cstate="print"/>
          <a:srcRect/>
          <a:stretch>
            <a:fillRect/>
          </a:stretch>
        </p:blipFill>
        <p:spPr bwMode="auto">
          <a:xfrm>
            <a:off x="5364088" y="4797152"/>
            <a:ext cx="2952328" cy="1693938"/>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nvGraphicFramePr>
        <p:xfrm>
          <a:off x="457200" y="1596616"/>
          <a:ext cx="8229600" cy="3886200"/>
        </p:xfrm>
        <a:graphic>
          <a:graphicData uri="http://schemas.openxmlformats.org/drawingml/2006/table">
            <a:tbl>
              <a:tblPr firstRow="1" bandRow="1">
                <a:tableStyleId>{5C22544A-7EE6-4342-B048-85BDC9FD1C3A}</a:tableStyleId>
              </a:tblPr>
              <a:tblGrid>
                <a:gridCol w="1162472"/>
                <a:gridCol w="3312368"/>
                <a:gridCol w="3754760"/>
              </a:tblGrid>
              <a:tr h="370840">
                <a:tc>
                  <a:txBody>
                    <a:bodyPr/>
                    <a:lstStyle/>
                    <a:p>
                      <a:pPr>
                        <a:lnSpc>
                          <a:spcPct val="150000"/>
                        </a:lnSpc>
                      </a:pPr>
                      <a:r>
                        <a:rPr lang="en-IN" dirty="0" smtClean="0">
                          <a:latin typeface="Times New Roman" pitchFamily="18" charset="0"/>
                          <a:cs typeface="Times New Roman" pitchFamily="18" charset="0"/>
                        </a:rPr>
                        <a:t>SR.NO</a:t>
                      </a:r>
                      <a:endParaRPr lang="en-US" dirty="0">
                        <a:latin typeface="Times New Roman" pitchFamily="18" charset="0"/>
                        <a:cs typeface="Times New Roman" pitchFamily="18" charset="0"/>
                      </a:endParaRPr>
                    </a:p>
                  </a:txBody>
                  <a:tcPr/>
                </a:tc>
                <a:tc>
                  <a:txBody>
                    <a:bodyPr/>
                    <a:lstStyle/>
                    <a:p>
                      <a:pPr>
                        <a:lnSpc>
                          <a:spcPct val="150000"/>
                        </a:lnSpc>
                      </a:pPr>
                      <a:r>
                        <a:rPr lang="en-US" sz="1800" b="1" i="0" kern="1200" cap="all" dirty="0" smtClean="0">
                          <a:solidFill>
                            <a:schemeClr val="lt1"/>
                          </a:solidFill>
                          <a:latin typeface="Times New Roman" pitchFamily="18" charset="0"/>
                          <a:ea typeface="+mn-ea"/>
                          <a:cs typeface="Times New Roman" pitchFamily="18" charset="0"/>
                        </a:rPr>
                        <a:t>PARALLEL PROJECTION</a:t>
                      </a:r>
                      <a:endParaRPr lang="en-US" dirty="0">
                        <a:latin typeface="Times New Roman" pitchFamily="18" charset="0"/>
                        <a:cs typeface="Times New Roman" pitchFamily="18" charset="0"/>
                      </a:endParaRPr>
                    </a:p>
                  </a:txBody>
                  <a:tcPr/>
                </a:tc>
                <a:tc>
                  <a:txBody>
                    <a:bodyPr/>
                    <a:lstStyle/>
                    <a:p>
                      <a:pPr>
                        <a:lnSpc>
                          <a:spcPct val="150000"/>
                        </a:lnSpc>
                      </a:pPr>
                      <a:r>
                        <a:rPr lang="en-US" sz="1800" b="1" i="0" kern="1200" cap="all" dirty="0" smtClean="0">
                          <a:solidFill>
                            <a:schemeClr val="lt1"/>
                          </a:solidFill>
                          <a:latin typeface="Times New Roman" pitchFamily="18" charset="0"/>
                          <a:ea typeface="+mn-ea"/>
                          <a:cs typeface="Times New Roman" pitchFamily="18" charset="0"/>
                        </a:rPr>
                        <a:t>PERSPECTIVE PROJECTION</a:t>
                      </a:r>
                      <a:endParaRPr lang="en-US" dirty="0">
                        <a:latin typeface="Times New Roman" pitchFamily="18" charset="0"/>
                        <a:cs typeface="Times New Roman" pitchFamily="18" charset="0"/>
                      </a:endParaRPr>
                    </a:p>
                  </a:txBody>
                  <a:tcPr/>
                </a:tc>
              </a:tr>
              <a:tr h="370840">
                <a:tc>
                  <a:txBody>
                    <a:bodyPr/>
                    <a:lstStyle/>
                    <a:p>
                      <a:pPr algn="ctr">
                        <a:lnSpc>
                          <a:spcPct val="150000"/>
                        </a:lnSpc>
                      </a:pPr>
                      <a:r>
                        <a:rPr lang="en-IN"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Two types of parallel projection :</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b="0" i="0" kern="1200" dirty="0" smtClean="0">
                          <a:solidFill>
                            <a:schemeClr val="dk1"/>
                          </a:solidFill>
                          <a:latin typeface="Times New Roman" pitchFamily="18" charset="0"/>
                          <a:ea typeface="+mn-ea"/>
                          <a:cs typeface="Times New Roman" pitchFamily="18" charset="0"/>
                        </a:rPr>
                        <a:t>1.Orthographic,</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b="0" i="0" kern="1200" dirty="0" smtClean="0">
                          <a:solidFill>
                            <a:schemeClr val="dk1"/>
                          </a:solidFill>
                          <a:latin typeface="Times New Roman" pitchFamily="18" charset="0"/>
                          <a:ea typeface="+mn-ea"/>
                          <a:cs typeface="Times New Roman" pitchFamily="18" charset="0"/>
                        </a:rPr>
                        <a:t>2.Oblique</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Three types of perspective projection:</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b="0" i="0" kern="1200" dirty="0" smtClean="0">
                          <a:solidFill>
                            <a:schemeClr val="dk1"/>
                          </a:solidFill>
                          <a:latin typeface="Times New Roman" pitchFamily="18" charset="0"/>
                          <a:ea typeface="+mn-ea"/>
                          <a:cs typeface="Times New Roman" pitchFamily="18" charset="0"/>
                        </a:rPr>
                        <a:t>1.one point perspective,</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b="0" i="0" kern="1200" dirty="0" smtClean="0">
                          <a:solidFill>
                            <a:schemeClr val="dk1"/>
                          </a:solidFill>
                          <a:latin typeface="Times New Roman" pitchFamily="18" charset="0"/>
                          <a:ea typeface="+mn-ea"/>
                          <a:cs typeface="Times New Roman" pitchFamily="18" charset="0"/>
                        </a:rPr>
                        <a:t>2.Two point perspective,</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b="0" i="0" kern="1200" dirty="0" smtClean="0">
                          <a:solidFill>
                            <a:schemeClr val="dk1"/>
                          </a:solidFill>
                          <a:latin typeface="Times New Roman" pitchFamily="18" charset="0"/>
                          <a:ea typeface="+mn-ea"/>
                          <a:cs typeface="Times New Roman" pitchFamily="18" charset="0"/>
                        </a:rPr>
                        <a:t>3. Three point perspective,</a:t>
                      </a:r>
                      <a:endParaRPr lang="en-US" sz="2000" dirty="0">
                        <a:latin typeface="Times New Roman" pitchFamily="18" charset="0"/>
                        <a:cs typeface="Times New Roman" pitchFamily="18" charset="0"/>
                      </a:endParaRPr>
                    </a:p>
                  </a:txBody>
                  <a:tcPr/>
                </a:tc>
              </a:tr>
              <a:tr h="370840">
                <a:tc>
                  <a:txBody>
                    <a:bodyPr/>
                    <a:lstStyle/>
                    <a:p>
                      <a:pPr algn="ctr">
                        <a:lnSpc>
                          <a:spcPct val="150000"/>
                        </a:lnSpc>
                      </a:pPr>
                      <a:r>
                        <a:rPr lang="en-IN" sz="2000" dirty="0" smtClean="0">
                          <a:latin typeface="Times New Roman" pitchFamily="18" charset="0"/>
                          <a:cs typeface="Times New Roman" pitchFamily="18" charset="0"/>
                        </a:rPr>
                        <a:t>8</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It does not form realistic view of object.</a:t>
                      </a:r>
                      <a:endParaRPr lang="en-US" sz="2000" dirty="0">
                        <a:latin typeface="Times New Roman" pitchFamily="18" charset="0"/>
                        <a:cs typeface="Times New Roman" pitchFamily="18" charset="0"/>
                      </a:endParaRPr>
                    </a:p>
                  </a:txBody>
                  <a:tcPr/>
                </a:tc>
                <a:tc>
                  <a:txBody>
                    <a:bodyPr/>
                    <a:lstStyle/>
                    <a:p>
                      <a:pPr>
                        <a:lnSpc>
                          <a:spcPct val="150000"/>
                        </a:lnSpc>
                      </a:pPr>
                      <a:r>
                        <a:rPr lang="en-US" sz="2000" b="0" i="0" kern="1200" dirty="0" smtClean="0">
                          <a:solidFill>
                            <a:schemeClr val="dk1"/>
                          </a:solidFill>
                          <a:latin typeface="Times New Roman" pitchFamily="18" charset="0"/>
                          <a:ea typeface="+mn-ea"/>
                          <a:cs typeface="Times New Roman" pitchFamily="18" charset="0"/>
                        </a:rPr>
                        <a:t>It forms a realistic view of object.</a:t>
                      </a:r>
                      <a:endParaRPr lang="en-US" sz="2000" dirty="0">
                        <a:latin typeface="Times New Roman" pitchFamily="18" charset="0"/>
                        <a:cs typeface="Times New Roman" pitchFamily="18" charset="0"/>
                      </a:endParaRPr>
                    </a:p>
                  </a:txBody>
                  <a:tcPr/>
                </a:tc>
              </a:tr>
            </a:tbl>
          </a:graphicData>
        </a:graphic>
      </p:graphicFrame>
      <p:sp>
        <p:nvSpPr>
          <p:cNvPr id="5" name="Title 1"/>
          <p:cNvSpPr txBox="1">
            <a:spLocks/>
          </p:cNvSpPr>
          <p:nvPr/>
        </p:nvSpPr>
        <p:spPr>
          <a:xfrm>
            <a:off x="35496" y="341784"/>
            <a:ext cx="8229600" cy="11430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C000"/>
                </a:solidFill>
                <a:effectLst/>
                <a:uLnTx/>
                <a:uFillTx/>
                <a:latin typeface="Times New Roman" pitchFamily="18" charset="0"/>
                <a:ea typeface="+mj-ea"/>
                <a:cs typeface="Times New Roman" pitchFamily="18" charset="0"/>
              </a:rPr>
              <a:t>Diff b/w Parallel&amp; Perspective Projection </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r>
            <a:br>
              <a:rPr kumimoji="0" lang="en-US" sz="4400" b="0"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ea typeface="Tahoma" pitchFamily="34" charset="0"/>
                <a:cs typeface="Times New Roman" pitchFamily="18" charset="0"/>
              </a:rPr>
              <a:t>Visible Surface Detection </a:t>
            </a:r>
            <a:endParaRPr lang="en-US" sz="3200" b="1" dirty="0">
              <a:solidFill>
                <a:srgbClr val="FFC000"/>
              </a:solidFill>
              <a:latin typeface="Times New Roman" pitchFamily="18" charset="0"/>
              <a:ea typeface="Tahoma" pitchFamily="34" charset="0"/>
              <a:cs typeface="Times New Roman" pitchFamily="18" charset="0"/>
            </a:endParaRPr>
          </a:p>
        </p:txBody>
      </p:sp>
      <p:sp>
        <p:nvSpPr>
          <p:cNvPr id="3" name="Content Placeholder 2"/>
          <p:cNvSpPr>
            <a:spLocks noGrp="1"/>
          </p:cNvSpPr>
          <p:nvPr>
            <p:ph idx="1"/>
          </p:nvPr>
        </p:nvSpPr>
        <p:spPr>
          <a:xfrm>
            <a:off x="457200" y="1124744"/>
            <a:ext cx="8229600" cy="5256584"/>
          </a:xfrm>
        </p:spPr>
        <p:txBody>
          <a:bodyPr>
            <a:normAutofit/>
          </a:bodyPr>
          <a:lstStyle/>
          <a:p>
            <a:pPr>
              <a:lnSpc>
                <a:spcPct val="150000"/>
              </a:lnSpc>
              <a:buNone/>
            </a:pPr>
            <a:r>
              <a:rPr lang="en-IN" sz="2000" dirty="0" smtClean="0">
                <a:latin typeface="Times New Roman" pitchFamily="18" charset="0"/>
                <a:cs typeface="Times New Roman" pitchFamily="18" charset="0"/>
              </a:rPr>
              <a:t>Visible</a:t>
            </a:r>
            <a:r>
              <a:rPr lang="en-IN" sz="2000" dirty="0" smtClean="0">
                <a:latin typeface="Times New Roman" pitchFamily="18" charset="0"/>
                <a:cs typeface="Times New Roman" pitchFamily="18" charset="0"/>
                <a:sym typeface="Wingdings" pitchFamily="2" charset="2"/>
              </a:rPr>
              <a:t> What ever that we able to see</a:t>
            </a:r>
          </a:p>
          <a:p>
            <a:pPr>
              <a:lnSpc>
                <a:spcPct val="150000"/>
              </a:lnSpc>
              <a:buNone/>
            </a:pPr>
            <a:r>
              <a:rPr lang="en-IN" sz="2000" dirty="0" smtClean="0">
                <a:latin typeface="Times New Roman" pitchFamily="18" charset="0"/>
                <a:cs typeface="Times New Roman" pitchFamily="18" charset="0"/>
                <a:sym typeface="Wingdings" pitchFamily="2" charset="2"/>
              </a:rPr>
              <a:t>Surface Any Object/Image</a:t>
            </a:r>
          </a:p>
          <a:p>
            <a:pPr marL="457200" indent="-457200">
              <a:lnSpc>
                <a:spcPct val="150000"/>
              </a:lnSpc>
              <a:buAutoNum type="arabicPeriod"/>
            </a:pPr>
            <a:r>
              <a:rPr lang="en-IN" sz="2000" dirty="0" smtClean="0">
                <a:latin typeface="Times New Roman" pitchFamily="18" charset="0"/>
                <a:cs typeface="Times New Roman" pitchFamily="18" charset="0"/>
                <a:sym typeface="Wingdings" pitchFamily="2" charset="2"/>
              </a:rPr>
              <a:t>What ever your are able to see that has to be </a:t>
            </a:r>
            <a:r>
              <a:rPr lang="en-IN" sz="2000" b="1" dirty="0" smtClean="0">
                <a:solidFill>
                  <a:srgbClr val="FF0000"/>
                </a:solidFill>
                <a:latin typeface="Times New Roman" pitchFamily="18" charset="0"/>
                <a:cs typeface="Times New Roman" pitchFamily="18" charset="0"/>
                <a:sym typeface="Wingdings" pitchFamily="2" charset="2"/>
              </a:rPr>
              <a:t>detected</a:t>
            </a:r>
            <a:r>
              <a:rPr lang="en-IN" sz="2000" dirty="0" smtClean="0">
                <a:latin typeface="Times New Roman" pitchFamily="18" charset="0"/>
                <a:cs typeface="Times New Roman" pitchFamily="18" charset="0"/>
                <a:sym typeface="Wingdings" pitchFamily="2" charset="2"/>
              </a:rPr>
              <a:t> what ever that you are not able to see that can be </a:t>
            </a:r>
            <a:r>
              <a:rPr lang="en-IN" sz="2000" b="1" dirty="0" smtClean="0">
                <a:solidFill>
                  <a:srgbClr val="FF0000"/>
                </a:solidFill>
                <a:latin typeface="Times New Roman" pitchFamily="18" charset="0"/>
                <a:cs typeface="Times New Roman" pitchFamily="18" charset="0"/>
                <a:sym typeface="Wingdings" pitchFamily="2" charset="2"/>
              </a:rPr>
              <a:t>Removed or Discarded </a:t>
            </a:r>
          </a:p>
          <a:p>
            <a:pPr marL="457200" indent="-457200">
              <a:lnSpc>
                <a:spcPct val="150000"/>
              </a:lnSpc>
              <a:buAutoNum type="arabicPeriod"/>
            </a:pPr>
            <a:r>
              <a:rPr lang="en-IN" sz="2000" dirty="0" smtClean="0">
                <a:latin typeface="Times New Roman" pitchFamily="18" charset="0"/>
                <a:cs typeface="Times New Roman" pitchFamily="18" charset="0"/>
                <a:sym typeface="Wingdings" pitchFamily="2" charset="2"/>
              </a:rPr>
              <a:t> Visible Surface Detection can be called as </a:t>
            </a:r>
            <a:r>
              <a:rPr lang="en-IN" sz="2000" b="1" dirty="0" smtClean="0">
                <a:solidFill>
                  <a:srgbClr val="FF0000"/>
                </a:solidFill>
                <a:latin typeface="Times New Roman" pitchFamily="18" charset="0"/>
                <a:cs typeface="Times New Roman" pitchFamily="18" charset="0"/>
                <a:sym typeface="Wingdings" pitchFamily="2" charset="2"/>
              </a:rPr>
              <a:t>Hidden Surface Removal.</a:t>
            </a:r>
          </a:p>
          <a:p>
            <a:pPr marL="457200" indent="-457200">
              <a:lnSpc>
                <a:spcPct val="150000"/>
              </a:lnSpc>
              <a:buAutoNum type="arabicPeriod"/>
            </a:pPr>
            <a:r>
              <a:rPr lang="en-IN" sz="2000" dirty="0" smtClean="0">
                <a:latin typeface="Times New Roman" pitchFamily="18" charset="0"/>
                <a:cs typeface="Times New Roman" pitchFamily="18" charset="0"/>
                <a:sym typeface="Wingdings" pitchFamily="2" charset="2"/>
              </a:rPr>
              <a:t>What ever that you not able to see its a </a:t>
            </a:r>
            <a:r>
              <a:rPr lang="en-IN" sz="2000" b="1" dirty="0" smtClean="0">
                <a:latin typeface="Times New Roman" pitchFamily="18" charset="0"/>
                <a:cs typeface="Times New Roman" pitchFamily="18" charset="0"/>
                <a:sym typeface="Wingdings" pitchFamily="2" charset="2"/>
              </a:rPr>
              <a:t>Wastage </a:t>
            </a:r>
          </a:p>
          <a:p>
            <a:pPr marL="457200" indent="-457200">
              <a:lnSpc>
                <a:spcPct val="150000"/>
              </a:lnSpc>
              <a:buAutoNum type="arabicPeriod"/>
            </a:pPr>
            <a:r>
              <a:rPr lang="en-IN" sz="2000" dirty="0" smtClean="0">
                <a:latin typeface="Times New Roman" pitchFamily="18" charset="0"/>
                <a:cs typeface="Times New Roman" pitchFamily="18" charset="0"/>
                <a:sym typeface="Wingdings" pitchFamily="2" charset="2"/>
              </a:rPr>
              <a:t> To avoid the wastage we are going to Remove what ever that are not able to see.</a:t>
            </a:r>
          </a:p>
          <a:p>
            <a:pPr marL="457200" indent="-457200" algn="ctr">
              <a:lnSpc>
                <a:spcPct val="150000"/>
              </a:lnSpc>
              <a:buNone/>
            </a:pPr>
            <a:r>
              <a:rPr lang="en-IN" sz="2000" b="1" i="1" dirty="0" smtClean="0">
                <a:latin typeface="Times New Roman" pitchFamily="18" charset="0"/>
                <a:cs typeface="Times New Roman" pitchFamily="18" charset="0"/>
                <a:sym typeface="Wingdings" pitchFamily="2" charset="2"/>
              </a:rPr>
              <a:t>Visible Surface Detection is to identify the parts of a Scene that are visible from a Chosen Viewing position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411760" y="1196752"/>
            <a:ext cx="4006201" cy="5407918"/>
          </a:xfrm>
          <a:prstGeom prst="rect">
            <a:avLst/>
          </a:prstGeom>
          <a:noFill/>
          <a:ln w="9525">
            <a:noFill/>
            <a:miter lim="800000"/>
            <a:headEnd/>
            <a:tailEnd/>
          </a:ln>
        </p:spPr>
      </p:pic>
      <p:sp>
        <p:nvSpPr>
          <p:cNvPr id="6"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ea typeface="Tahoma" pitchFamily="34" charset="0"/>
                <a:cs typeface="Times New Roman" pitchFamily="18" charset="0"/>
              </a:rPr>
              <a:t>Visible Surface Detection </a:t>
            </a:r>
            <a:endParaRPr lang="en-US" sz="3200" b="1" dirty="0">
              <a:solidFill>
                <a:srgbClr val="FFC000"/>
              </a:solidFill>
              <a:latin typeface="Times New Roman" pitchFamily="18" charset="0"/>
              <a:ea typeface="Tahoma" pitchFamily="3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2204864"/>
            <a:ext cx="9144000" cy="3600400"/>
          </a:xfrm>
          <a:prstGeom prst="rect">
            <a:avLst/>
          </a:prstGeom>
          <a:noFill/>
          <a:ln w="9525">
            <a:noFill/>
            <a:miter lim="800000"/>
            <a:headEnd/>
            <a:tailEnd/>
          </a:ln>
        </p:spPr>
      </p:pic>
      <p:sp>
        <p:nvSpPr>
          <p:cNvPr id="6"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ea typeface="Tahoma" pitchFamily="34" charset="0"/>
                <a:cs typeface="Times New Roman" pitchFamily="18" charset="0"/>
              </a:rPr>
              <a:t>Visible Surface Detection </a:t>
            </a:r>
            <a:endParaRPr lang="en-US" sz="3200" b="1" dirty="0">
              <a:solidFill>
                <a:srgbClr val="FFC000"/>
              </a:solidFill>
              <a:latin typeface="Times New Roman" pitchFamily="18" charset="0"/>
              <a:ea typeface="Tahoma"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23825" y="1216496"/>
            <a:ext cx="8896350" cy="4876800"/>
          </a:xfrm>
          <a:prstGeom prst="rect">
            <a:avLst/>
          </a:prstGeom>
          <a:noFill/>
          <a:ln w="9525">
            <a:noFill/>
            <a:miter lim="800000"/>
            <a:headEnd/>
            <a:tailEnd/>
          </a:ln>
        </p:spPr>
      </p:pic>
      <p:sp>
        <p:nvSpPr>
          <p:cNvPr id="5"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ea typeface="Tahoma" pitchFamily="34" charset="0"/>
                <a:cs typeface="Times New Roman" pitchFamily="18" charset="0"/>
              </a:rPr>
              <a:t>Visible Surface Detection </a:t>
            </a:r>
            <a:endParaRPr lang="en-US" sz="3200" b="1" dirty="0">
              <a:solidFill>
                <a:srgbClr val="FFC000"/>
              </a:solidFill>
              <a:latin typeface="Times New Roman" pitchFamily="18" charset="0"/>
              <a:ea typeface="Tahoma"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pPr algn="ctr">
              <a:lnSpc>
                <a:spcPct val="150000"/>
              </a:lnSpc>
              <a:buNone/>
            </a:pPr>
            <a:r>
              <a:rPr lang="en-US" sz="2000" b="1" dirty="0">
                <a:latin typeface="Times New Roman" pitchFamily="18" charset="0"/>
                <a:cs typeface="Times New Roman" pitchFamily="18" charset="0"/>
              </a:rPr>
              <a:t>UNIT II SHADING </a:t>
            </a:r>
            <a:endParaRPr lang="en-US" sz="2000" b="1" dirty="0" smtClean="0">
              <a:latin typeface="Times New Roman" pitchFamily="18" charset="0"/>
              <a:cs typeface="Times New Roman" pitchFamily="18" charset="0"/>
            </a:endParaRPr>
          </a:p>
          <a:p>
            <a:pPr algn="ctr">
              <a:buNone/>
            </a:pPr>
            <a:endParaRPr lang="en-US" sz="2000" b="1" dirty="0">
              <a:latin typeface="Times New Roman" pitchFamily="18" charset="0"/>
              <a:cs typeface="Times New Roman" pitchFamily="18" charset="0"/>
            </a:endParaRPr>
          </a:p>
          <a:p>
            <a:pPr algn="just">
              <a:lnSpc>
                <a:spcPct val="150000"/>
              </a:lnSpc>
              <a:buNone/>
            </a:pPr>
            <a:r>
              <a:rPr lang="en-US" sz="2000" dirty="0" smtClean="0">
                <a:latin typeface="Times New Roman" pitchFamily="18" charset="0"/>
                <a:cs typeface="Times New Roman" pitchFamily="18" charset="0"/>
              </a:rPr>
              <a:t>	Parallel </a:t>
            </a:r>
            <a:r>
              <a:rPr lang="en-US" sz="2000" dirty="0">
                <a:latin typeface="Times New Roman" pitchFamily="18" charset="0"/>
                <a:cs typeface="Times New Roman" pitchFamily="18" charset="0"/>
              </a:rPr>
              <a:t>projection-Perspective projection, Buffer algorithm, Scan line algorithm. </a:t>
            </a:r>
            <a:r>
              <a:rPr lang="en-US" sz="2000" dirty="0" smtClean="0">
                <a:latin typeface="Times New Roman" pitchFamily="18" charset="0"/>
                <a:cs typeface="Times New Roman" pitchFamily="18" charset="0"/>
              </a:rPr>
              <a:t>Area subdivision </a:t>
            </a:r>
            <a:r>
              <a:rPr lang="en-US" sz="2000" dirty="0">
                <a:latin typeface="Times New Roman" pitchFamily="18" charset="0"/>
                <a:cs typeface="Times New Roman" pitchFamily="18" charset="0"/>
              </a:rPr>
              <a:t>and Ray tracing algorithms. Illumination </a:t>
            </a:r>
            <a:r>
              <a:rPr lang="en-US" sz="2000" dirty="0" smtClean="0">
                <a:latin typeface="Times New Roman" pitchFamily="18" charset="0"/>
                <a:cs typeface="Times New Roman" pitchFamily="18" charset="0"/>
              </a:rPr>
              <a:t>model, </a:t>
            </a:r>
            <a:r>
              <a:rPr lang="en-US" sz="2000" dirty="0">
                <a:latin typeface="Times New Roman" pitchFamily="18" charset="0"/>
                <a:cs typeface="Times New Roman" pitchFamily="18" charset="0"/>
              </a:rPr>
              <a:t>Specular reflection model, </a:t>
            </a:r>
            <a:r>
              <a:rPr lang="en-US" sz="2000" dirty="0" smtClean="0">
                <a:latin typeface="Times New Roman" pitchFamily="18" charset="0"/>
                <a:cs typeface="Times New Roman" pitchFamily="18" charset="0"/>
              </a:rPr>
              <a:t>Shading models </a:t>
            </a:r>
            <a:r>
              <a:rPr lang="en-US" sz="2000" dirty="0">
                <a:latin typeface="Times New Roman" pitchFamily="18" charset="0"/>
                <a:cs typeface="Times New Roman" pitchFamily="18" charset="0"/>
              </a:rPr>
              <a:t>for curve surfaces, Recursive ray tracing, Texture </a:t>
            </a:r>
            <a:r>
              <a:rPr lang="en-US" sz="2000" dirty="0" smtClean="0">
                <a:latin typeface="Times New Roman" pitchFamily="18" charset="0"/>
                <a:cs typeface="Times New Roman" pitchFamily="18" charset="0"/>
              </a:rPr>
              <a:t>mapping</a:t>
            </a:r>
          </a:p>
          <a:p>
            <a:pPr>
              <a:lnSpc>
                <a:spcPct val="150000"/>
              </a:lnSpc>
              <a:buNone/>
            </a:pPr>
            <a:r>
              <a:rPr lang="en-IN" sz="2000" b="1" dirty="0" smtClean="0">
                <a:latin typeface="Times New Roman" pitchFamily="18" charset="0"/>
                <a:cs typeface="Times New Roman" pitchFamily="18" charset="0"/>
              </a:rPr>
              <a:t>REFERENCES</a:t>
            </a:r>
            <a:endParaRPr lang="en-US" sz="2000" b="1" dirty="0" smtClean="0">
              <a:latin typeface="Times New Roman" pitchFamily="18" charset="0"/>
              <a:cs typeface="Times New Roman" pitchFamily="18" charset="0"/>
            </a:endParaRPr>
          </a:p>
          <a:p>
            <a:pPr marL="457200" indent="-457200">
              <a:lnSpc>
                <a:spcPct val="150000"/>
              </a:lnSpc>
              <a:buFont typeface="+mj-lt"/>
              <a:buAutoNum type="arabicPeriod"/>
            </a:pPr>
            <a:r>
              <a:rPr lang="en-US" sz="2000" dirty="0" smtClean="0">
                <a:latin typeface="Times New Roman" pitchFamily="18" charset="0"/>
                <a:cs typeface="Times New Roman" pitchFamily="18" charset="0"/>
              </a:rPr>
              <a:t>Hearn &amp; Baker, “Computer Graphics C version”, 2nd ed. Pearson Education, 2012.</a:t>
            </a:r>
          </a:p>
          <a:p>
            <a:pPr marL="457200" indent="-457200">
              <a:lnSpc>
                <a:spcPct val="150000"/>
              </a:lnSpc>
              <a:buFont typeface="+mj-lt"/>
              <a:buAutoNum type="arabicPeriod"/>
            </a:pPr>
            <a:r>
              <a:rPr lang="en-US" sz="2000" dirty="0" smtClean="0">
                <a:latin typeface="Times New Roman" pitchFamily="18" charset="0"/>
                <a:cs typeface="Times New Roman" pitchFamily="18" charset="0"/>
              </a:rPr>
              <a:t>www.slideshare.net/.../computer-graphics-image-processing-lecture-n.</a:t>
            </a:r>
            <a:endParaRPr lang="en-IN" sz="2000" dirty="0" smtClean="0">
              <a:latin typeface="Times New Roman" pitchFamily="18" charset="0"/>
              <a:cs typeface="Times New Roman" pitchFamily="18" charset="0"/>
            </a:endParaRPr>
          </a:p>
          <a:p>
            <a:pPr algn="just">
              <a:lnSpc>
                <a:spcPct val="150000"/>
              </a:lnSpc>
              <a:buNone/>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36512" y="44624"/>
            <a:ext cx="8229600" cy="1143000"/>
          </a:xfrm>
        </p:spPr>
        <p:txBody>
          <a:bodyPr>
            <a:normAutofit/>
          </a:bodyPr>
          <a:lstStyle/>
          <a:p>
            <a:r>
              <a:rPr lang="en-US" sz="2200" b="1" dirty="0" smtClean="0">
                <a:solidFill>
                  <a:srgbClr val="FFC000"/>
                </a:solidFill>
                <a:latin typeface="Times New Roman" pitchFamily="18" charset="0"/>
                <a:cs typeface="Times New Roman" pitchFamily="18" charset="0"/>
              </a:rPr>
              <a:t>COMPUTER GRAPHICS AND IMAGE PROCESSING</a:t>
            </a:r>
            <a:endParaRPr lang="en-US" sz="2200" dirty="0">
              <a:solidFill>
                <a:srgbClr val="FFC00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5112568"/>
          </a:xfrm>
        </p:spPr>
        <p:txBody>
          <a:bodyPr>
            <a:normAutofit fontScale="85000" lnSpcReduction="20000"/>
          </a:bodyPr>
          <a:lstStyle/>
          <a:p>
            <a:pPr>
              <a:lnSpc>
                <a:spcPct val="150000"/>
              </a:lnSpc>
              <a:buNone/>
            </a:pPr>
            <a:r>
              <a:rPr lang="en-IN" sz="2400" b="1" dirty="0" smtClean="0">
                <a:latin typeface="Times New Roman" pitchFamily="18" charset="0"/>
                <a:cs typeface="Times New Roman" pitchFamily="18" charset="0"/>
              </a:rPr>
              <a:t>Two Approaches for Removing Hidden Surface</a:t>
            </a:r>
          </a:p>
          <a:p>
            <a:pPr marL="514350" indent="-514350">
              <a:lnSpc>
                <a:spcPct val="150000"/>
              </a:lnSpc>
              <a:buAutoNum type="arabicPeriod"/>
            </a:pPr>
            <a:r>
              <a:rPr lang="en-IN" sz="2400" dirty="0" smtClean="0">
                <a:latin typeface="Times New Roman" pitchFamily="18" charset="0"/>
                <a:cs typeface="Times New Roman" pitchFamily="18" charset="0"/>
              </a:rPr>
              <a:t>Object Space Method(Continuous)</a:t>
            </a:r>
          </a:p>
          <a:p>
            <a:pPr marL="514350" indent="-514350">
              <a:lnSpc>
                <a:spcPct val="150000"/>
              </a:lnSpc>
              <a:buAutoNum type="arabicPeriod"/>
            </a:pPr>
            <a:r>
              <a:rPr lang="en-IN" sz="2400" dirty="0" smtClean="0">
                <a:latin typeface="Times New Roman" pitchFamily="18" charset="0"/>
                <a:cs typeface="Times New Roman" pitchFamily="18" charset="0"/>
              </a:rPr>
              <a:t> Image Space Method (Discrete)</a:t>
            </a:r>
          </a:p>
          <a:p>
            <a:pPr marL="514350" indent="-514350">
              <a:lnSpc>
                <a:spcPct val="150000"/>
              </a:lnSpc>
              <a:buNone/>
            </a:pPr>
            <a:r>
              <a:rPr lang="en-IN" sz="2400" b="1" dirty="0" smtClean="0">
                <a:latin typeface="Times New Roman" pitchFamily="18" charset="0"/>
                <a:cs typeface="Times New Roman" pitchFamily="18" charset="0"/>
              </a:rPr>
              <a:t>Object Space Method</a:t>
            </a:r>
          </a:p>
          <a:p>
            <a:pPr marL="514350" indent="-514350">
              <a:lnSpc>
                <a:spcPct val="150000"/>
              </a:lnSpc>
              <a:buFont typeface="Wingdings" pitchFamily="2" charset="2"/>
              <a:buChar char="v"/>
            </a:pPr>
            <a:r>
              <a:rPr lang="en-IN" sz="2400" dirty="0" smtClean="0">
                <a:latin typeface="Times New Roman" pitchFamily="18" charset="0"/>
                <a:cs typeface="Times New Roman" pitchFamily="18" charset="0"/>
              </a:rPr>
              <a:t>	It is implemented in the physical Coordinate System </a:t>
            </a:r>
          </a:p>
          <a:p>
            <a:pPr marL="514350" indent="-514350" algn="just">
              <a:lnSpc>
                <a:spcPct val="150000"/>
              </a:lnSpc>
              <a:buNone/>
            </a:pPr>
            <a:r>
              <a:rPr lang="en-US" sz="2400" dirty="0" smtClean="0">
                <a:solidFill>
                  <a:srgbClr val="FF0000"/>
                </a:solidFill>
                <a:latin typeface="Times New Roman" pitchFamily="18" charset="0"/>
                <a:cs typeface="Times New Roman" pitchFamily="18" charset="0"/>
              </a:rPr>
              <a:t>Compare objects and parts of objects to each other within the scene definition to determine which surfaces, as a whole, we should label as visible</a:t>
            </a:r>
            <a:endParaRPr lang="en-IN" sz="2400" dirty="0" smtClean="0">
              <a:solidFill>
                <a:srgbClr val="FF0000"/>
              </a:solidFill>
              <a:latin typeface="Times New Roman" pitchFamily="18" charset="0"/>
              <a:cs typeface="Times New Roman" pitchFamily="18" charset="0"/>
            </a:endParaRPr>
          </a:p>
          <a:p>
            <a:pPr marL="514350" indent="-514350">
              <a:lnSpc>
                <a:spcPct val="150000"/>
              </a:lnSpc>
              <a:buFont typeface="Arial" pitchFamily="34" charset="0"/>
              <a:buNone/>
            </a:pPr>
            <a:r>
              <a:rPr lang="en-IN" sz="2400" b="1" dirty="0" smtClean="0">
                <a:latin typeface="Times New Roman" pitchFamily="18" charset="0"/>
                <a:cs typeface="Times New Roman" pitchFamily="18" charset="0"/>
              </a:rPr>
              <a:t>Image Space Method</a:t>
            </a:r>
          </a:p>
          <a:p>
            <a:pPr marL="514350" indent="-514350">
              <a:lnSpc>
                <a:spcPct val="150000"/>
              </a:lnSpc>
              <a:buFont typeface="Wingdings" pitchFamily="2" charset="2"/>
              <a:buChar char="v"/>
            </a:pPr>
            <a:r>
              <a:rPr lang="en-IN" sz="2400" b="1"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 It is implemented in the Screen Coordinate System</a:t>
            </a:r>
          </a:p>
          <a:p>
            <a:pPr marL="514350" indent="-514350">
              <a:lnSpc>
                <a:spcPct val="150000"/>
              </a:lnSpc>
              <a:buNone/>
            </a:pPr>
            <a:r>
              <a:rPr lang="en-US" sz="2400" dirty="0" smtClean="0">
                <a:solidFill>
                  <a:srgbClr val="FF0000"/>
                </a:solidFill>
                <a:latin typeface="Times New Roman" pitchFamily="18" charset="0"/>
                <a:cs typeface="Times New Roman" pitchFamily="18" charset="0"/>
              </a:rPr>
              <a:t>Visibility is determined point by point at each pixel position on the projection plane.</a:t>
            </a:r>
            <a:endParaRPr lang="en-IN" sz="2400" dirty="0" smtClean="0">
              <a:solidFill>
                <a:srgbClr val="FF0000"/>
              </a:solidFill>
              <a:latin typeface="Times New Roman" pitchFamily="18" charset="0"/>
              <a:cs typeface="Times New Roman" pitchFamily="18" charset="0"/>
            </a:endParaRPr>
          </a:p>
          <a:p>
            <a:pPr marL="514350" indent="-514350">
              <a:lnSpc>
                <a:spcPct val="150000"/>
              </a:lnSpc>
              <a:buFont typeface="Wingdings" pitchFamily="2" charset="2"/>
              <a:buChar char="v"/>
            </a:pPr>
            <a:endParaRPr lang="en-US" sz="2000" b="1" dirty="0" smtClean="0">
              <a:latin typeface="Times New Roman" pitchFamily="18" charset="0"/>
              <a:cs typeface="Times New Roman" pitchFamily="18" charset="0"/>
            </a:endParaRPr>
          </a:p>
        </p:txBody>
      </p:sp>
      <p:sp>
        <p:nvSpPr>
          <p:cNvPr id="4"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ea typeface="Tahoma" pitchFamily="34" charset="0"/>
                <a:cs typeface="Times New Roman" pitchFamily="18" charset="0"/>
              </a:rPr>
              <a:t>Visible Surface Detection </a:t>
            </a:r>
            <a:endParaRPr lang="en-US" sz="3200" b="1" dirty="0">
              <a:solidFill>
                <a:srgbClr val="FFC000"/>
              </a:solidFill>
              <a:latin typeface="Times New Roman" pitchFamily="18" charset="0"/>
              <a:ea typeface="Tahoma" pitchFamily="3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iterate type="lt">
                                    <p:tmPct val="10000"/>
                                  </p:iterate>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3"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iterate type="lt">
                                    <p:tmPct val="10000"/>
                                  </p:iterate>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30" dur="5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iterate type="lt">
                                    <p:tmPct val="10000"/>
                                  </p:iterate>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7" dur="5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nodeType="clickEffect">
                                  <p:stCondLst>
                                    <p:cond delay="0"/>
                                  </p:stCondLst>
                                  <p:iterate type="lt">
                                    <p:tmPct val="10000"/>
                                  </p:iterate>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44" dur="500" fill="hold"/>
                                        <p:tgtEl>
                                          <p:spTgt spid="3">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nodeType="clickEffect">
                                  <p:stCondLst>
                                    <p:cond delay="0"/>
                                  </p:stCondLst>
                                  <p:iterate type="lt">
                                    <p:tmPct val="10000"/>
                                  </p:iterate>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anim calcmode="lin" valueType="num">
                                      <p:cBhvr>
                                        <p:cTn id="50" dur="500" fill="hold"/>
                                        <p:tgtEl>
                                          <p:spTgt spid="3">
                                            <p:txEl>
                                              <p:pRg st="6" end="6"/>
                                            </p:txEl>
                                          </p:spTgt>
                                        </p:tgtEl>
                                        <p:attrNameLst>
                                          <p:attrName>ppt_w</p:attrName>
                                        </p:attrNameLst>
                                      </p:cBhvr>
                                      <p:tavLst>
                                        <p:tav tm="0" fmla="#ppt_w*sin(2.5*pi*$)">
                                          <p:val>
                                            <p:fltVal val="0"/>
                                          </p:val>
                                        </p:tav>
                                        <p:tav tm="100000">
                                          <p:val>
                                            <p:fltVal val="1"/>
                                          </p:val>
                                        </p:tav>
                                      </p:tavLst>
                                    </p:anim>
                                    <p:anim calcmode="lin" valueType="num">
                                      <p:cBhvr>
                                        <p:cTn id="51" dur="500" fill="hold"/>
                                        <p:tgtEl>
                                          <p:spTgt spid="3">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nodeType="clickEffect">
                                  <p:stCondLst>
                                    <p:cond delay="0"/>
                                  </p:stCondLst>
                                  <p:iterate type="lt">
                                    <p:tmPct val="10000"/>
                                  </p:iterate>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anim calcmode="lin" valueType="num">
                                      <p:cBhvr>
                                        <p:cTn id="57" dur="500" fill="hold"/>
                                        <p:tgtEl>
                                          <p:spTgt spid="3">
                                            <p:txEl>
                                              <p:pRg st="7" end="7"/>
                                            </p:txEl>
                                          </p:spTgt>
                                        </p:tgtEl>
                                        <p:attrNameLst>
                                          <p:attrName>ppt_w</p:attrName>
                                        </p:attrNameLst>
                                      </p:cBhvr>
                                      <p:tavLst>
                                        <p:tav tm="0" fmla="#ppt_w*sin(2.5*pi*$)">
                                          <p:val>
                                            <p:fltVal val="0"/>
                                          </p:val>
                                        </p:tav>
                                        <p:tav tm="100000">
                                          <p:val>
                                            <p:fltVal val="1"/>
                                          </p:val>
                                        </p:tav>
                                      </p:tavLst>
                                    </p:anim>
                                    <p:anim calcmode="lin" valueType="num">
                                      <p:cBhvr>
                                        <p:cTn id="58" dur="500" fill="hold"/>
                                        <p:tgtEl>
                                          <p:spTgt spid="3">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nodeType="clickEffect">
                                  <p:stCondLst>
                                    <p:cond delay="0"/>
                                  </p:stCondLst>
                                  <p:iterate type="lt">
                                    <p:tmPct val="10000"/>
                                  </p:iterate>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500"/>
                                        <p:tgtEl>
                                          <p:spTgt spid="3">
                                            <p:txEl>
                                              <p:pRg st="8" end="8"/>
                                            </p:txEl>
                                          </p:spTgt>
                                        </p:tgtEl>
                                      </p:cBhvr>
                                    </p:animEffect>
                                    <p:anim calcmode="lin" valueType="num">
                                      <p:cBhvr>
                                        <p:cTn id="64" dur="500" fill="hold"/>
                                        <p:tgtEl>
                                          <p:spTgt spid="3">
                                            <p:txEl>
                                              <p:pRg st="8" end="8"/>
                                            </p:txEl>
                                          </p:spTgt>
                                        </p:tgtEl>
                                        <p:attrNameLst>
                                          <p:attrName>ppt_w</p:attrName>
                                        </p:attrNameLst>
                                      </p:cBhvr>
                                      <p:tavLst>
                                        <p:tav tm="0" fmla="#ppt_w*sin(2.5*pi*$)">
                                          <p:val>
                                            <p:fltVal val="0"/>
                                          </p:val>
                                        </p:tav>
                                        <p:tav tm="100000">
                                          <p:val>
                                            <p:fltVal val="1"/>
                                          </p:val>
                                        </p:tav>
                                      </p:tavLst>
                                    </p:anim>
                                    <p:anim calcmode="lin" valueType="num">
                                      <p:cBhvr>
                                        <p:cTn id="65" dur="500" fill="hold"/>
                                        <p:tgtEl>
                                          <p:spTgt spid="3">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Coherence properties</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80728"/>
            <a:ext cx="8229600" cy="5616624"/>
          </a:xfrm>
        </p:spPr>
        <p:txBody>
          <a:bodyPr>
            <a:normAutofit fontScale="92500" lnSpcReduction="20000"/>
          </a:bodyPr>
          <a:lstStyle/>
          <a:p>
            <a:pPr algn="just">
              <a:lnSpc>
                <a:spcPct val="150000"/>
              </a:lnSpc>
            </a:pPr>
            <a:r>
              <a:rPr lang="en-US" sz="2000" b="1" dirty="0" smtClean="0">
                <a:latin typeface="Times New Roman" pitchFamily="18" charset="0"/>
                <a:cs typeface="Times New Roman" pitchFamily="18" charset="0"/>
              </a:rPr>
              <a:t>Object Coherence </a:t>
            </a:r>
            <a:r>
              <a:rPr lang="en-US" sz="2000" dirty="0" smtClean="0">
                <a:latin typeface="Times New Roman" pitchFamily="18" charset="0"/>
                <a:cs typeface="Times New Roman" pitchFamily="18" charset="0"/>
              </a:rPr>
              <a:t>– If one object is entirely separate from another, do not compare.</a:t>
            </a:r>
          </a:p>
          <a:p>
            <a:pPr algn="just">
              <a:lnSpc>
                <a:spcPct val="150000"/>
              </a:lnSpc>
            </a:pPr>
            <a:r>
              <a:rPr lang="en-US" sz="2000" b="1" dirty="0" smtClean="0">
                <a:latin typeface="Times New Roman" pitchFamily="18" charset="0"/>
                <a:cs typeface="Times New Roman" pitchFamily="18" charset="0"/>
              </a:rPr>
              <a:t>Face Coherence </a:t>
            </a:r>
            <a:r>
              <a:rPr lang="en-US" sz="2000" dirty="0" smtClean="0">
                <a:latin typeface="Times New Roman" pitchFamily="18" charset="0"/>
                <a:cs typeface="Times New Roman" pitchFamily="18" charset="0"/>
              </a:rPr>
              <a:t>– smooth variations across a face; incrementally modify.</a:t>
            </a:r>
          </a:p>
          <a:p>
            <a:pPr algn="just">
              <a:lnSpc>
                <a:spcPct val="150000"/>
              </a:lnSpc>
            </a:pPr>
            <a:r>
              <a:rPr lang="en-US" sz="2000" b="1" dirty="0" smtClean="0">
                <a:latin typeface="Times New Roman" pitchFamily="18" charset="0"/>
                <a:cs typeface="Times New Roman" pitchFamily="18" charset="0"/>
              </a:rPr>
              <a:t>Edge Coherence </a:t>
            </a:r>
            <a:r>
              <a:rPr lang="en-US" sz="2000" dirty="0" smtClean="0">
                <a:latin typeface="Times New Roman" pitchFamily="18" charset="0"/>
                <a:cs typeface="Times New Roman" pitchFamily="18" charset="0"/>
              </a:rPr>
              <a:t>– Visibility changes if a edge crosses behind a visible face.</a:t>
            </a:r>
          </a:p>
          <a:p>
            <a:pPr algn="just">
              <a:lnSpc>
                <a:spcPct val="150000"/>
              </a:lnSpc>
            </a:pPr>
            <a:r>
              <a:rPr lang="en-US" sz="2000" b="1" dirty="0" smtClean="0">
                <a:latin typeface="Times New Roman" pitchFamily="18" charset="0"/>
                <a:cs typeface="Times New Roman" pitchFamily="18" charset="0"/>
              </a:rPr>
              <a:t>Implied edge coherence </a:t>
            </a:r>
            <a:r>
              <a:rPr lang="en-US" sz="2000" dirty="0" smtClean="0">
                <a:latin typeface="Times New Roman" pitchFamily="18" charset="0"/>
                <a:cs typeface="Times New Roman" pitchFamily="18" charset="0"/>
              </a:rPr>
              <a:t>– Line of intersection of a planar face penetrating another, can be obtained from two points on the intersection.</a:t>
            </a:r>
          </a:p>
          <a:p>
            <a:pPr algn="just">
              <a:lnSpc>
                <a:spcPct val="150000"/>
              </a:lnSpc>
            </a:pPr>
            <a:r>
              <a:rPr lang="en-US" sz="2000" b="1" dirty="0" err="1" smtClean="0">
                <a:latin typeface="Times New Roman" pitchFamily="18" charset="0"/>
                <a:cs typeface="Times New Roman" pitchFamily="18" charset="0"/>
              </a:rPr>
              <a:t>Scanline</a:t>
            </a:r>
            <a:r>
              <a:rPr lang="en-US" sz="2000" b="1" dirty="0" smtClean="0">
                <a:latin typeface="Times New Roman" pitchFamily="18" charset="0"/>
                <a:cs typeface="Times New Roman" pitchFamily="18" charset="0"/>
              </a:rPr>
              <a:t> coherence </a:t>
            </a:r>
            <a:r>
              <a:rPr lang="en-US" sz="2000" dirty="0" smtClean="0">
                <a:latin typeface="Times New Roman" pitchFamily="18" charset="0"/>
                <a:cs typeface="Times New Roman" pitchFamily="18" charset="0"/>
              </a:rPr>
              <a:t>– Successive lines have similar spans.</a:t>
            </a:r>
          </a:p>
          <a:p>
            <a:pPr algn="just">
              <a:lnSpc>
                <a:spcPct val="150000"/>
              </a:lnSpc>
            </a:pPr>
            <a:r>
              <a:rPr lang="en-US" sz="2000" b="1" dirty="0" smtClean="0">
                <a:latin typeface="Times New Roman" pitchFamily="18" charset="0"/>
                <a:cs typeface="Times New Roman" pitchFamily="18" charset="0"/>
              </a:rPr>
              <a:t>Area Coherence </a:t>
            </a:r>
            <a:r>
              <a:rPr lang="en-US" sz="2000" dirty="0" smtClean="0">
                <a:latin typeface="Times New Roman" pitchFamily="18" charset="0"/>
                <a:cs typeface="Times New Roman" pitchFamily="18" charset="0"/>
              </a:rPr>
              <a:t>– Span of adjacent group of pixels is often covered by the same visible face.</a:t>
            </a:r>
          </a:p>
          <a:p>
            <a:pPr algn="just">
              <a:lnSpc>
                <a:spcPct val="150000"/>
              </a:lnSpc>
            </a:pPr>
            <a:r>
              <a:rPr lang="en-US" sz="2000" b="1" dirty="0" smtClean="0">
                <a:latin typeface="Times New Roman" pitchFamily="18" charset="0"/>
                <a:cs typeface="Times New Roman" pitchFamily="18" charset="0"/>
              </a:rPr>
              <a:t>Depth Coherence </a:t>
            </a:r>
            <a:r>
              <a:rPr lang="en-US" sz="2000" dirty="0" smtClean="0">
                <a:latin typeface="Times New Roman" pitchFamily="18" charset="0"/>
                <a:cs typeface="Times New Roman" pitchFamily="18" charset="0"/>
              </a:rPr>
              <a:t>– Use difference equation to estimate depths of nearby points on the same surface.</a:t>
            </a:r>
          </a:p>
          <a:p>
            <a:pPr algn="just">
              <a:lnSpc>
                <a:spcPct val="150000"/>
              </a:lnSpc>
            </a:pPr>
            <a:r>
              <a:rPr lang="en-US" sz="2000" b="1" dirty="0" smtClean="0">
                <a:latin typeface="Times New Roman" pitchFamily="18" charset="0"/>
                <a:cs typeface="Times New Roman" pitchFamily="18" charset="0"/>
              </a:rPr>
              <a:t>Frame Coherence </a:t>
            </a:r>
            <a:r>
              <a:rPr lang="en-US" sz="2000" dirty="0" smtClean="0">
                <a:latin typeface="Times New Roman" pitchFamily="18" charset="0"/>
                <a:cs typeface="Times New Roman" pitchFamily="18" charset="0"/>
              </a:rPr>
              <a:t>– Pictures of two successive frames of an animation sequence are quite similar (small changes in object and viewpoint).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525963"/>
          </a:xfrm>
        </p:spPr>
        <p:txBody>
          <a:bodyPr>
            <a:normAutofit fontScale="92500" lnSpcReduction="20000"/>
          </a:bodyPr>
          <a:lstStyle/>
          <a:p>
            <a:pPr>
              <a:lnSpc>
                <a:spcPct val="150000"/>
              </a:lnSpc>
              <a:buNone/>
            </a:pPr>
            <a:r>
              <a:rPr lang="en-IN" sz="2000" b="1" dirty="0" smtClean="0">
                <a:latin typeface="Times New Roman" pitchFamily="18" charset="0"/>
                <a:cs typeface="Times New Roman" pitchFamily="18" charset="0"/>
              </a:rPr>
              <a:t>Characteristics </a:t>
            </a:r>
            <a:r>
              <a:rPr lang="en-IN" sz="2000" b="1" smtClean="0">
                <a:latin typeface="Times New Roman" pitchFamily="18" charset="0"/>
                <a:cs typeface="Times New Roman" pitchFamily="18" charset="0"/>
              </a:rPr>
              <a:t>of  Three Approaches</a:t>
            </a:r>
            <a:endParaRPr lang="en-IN" sz="2000" b="1" dirty="0" smtClean="0">
              <a:latin typeface="Times New Roman" pitchFamily="18" charset="0"/>
              <a:cs typeface="Times New Roman" pitchFamily="18" charset="0"/>
            </a:endParaRPr>
          </a:p>
          <a:p>
            <a:pPr marL="514350" indent="-514350">
              <a:lnSpc>
                <a:spcPct val="150000"/>
              </a:lnSpc>
              <a:buAutoNum type="arabicPeriod"/>
            </a:pPr>
            <a:r>
              <a:rPr lang="en-IN" sz="2000" dirty="0" smtClean="0">
                <a:latin typeface="Times New Roman" pitchFamily="18" charset="0"/>
                <a:cs typeface="Times New Roman" pitchFamily="18" charset="0"/>
              </a:rPr>
              <a:t>Requires large memory size?</a:t>
            </a:r>
          </a:p>
          <a:p>
            <a:pPr marL="514350" indent="-514350">
              <a:lnSpc>
                <a:spcPct val="150000"/>
              </a:lnSpc>
              <a:buAutoNum type="arabicPeriod"/>
            </a:pPr>
            <a:r>
              <a:rPr lang="en-IN" sz="2000" dirty="0" smtClean="0">
                <a:latin typeface="Times New Roman" pitchFamily="18" charset="0"/>
                <a:cs typeface="Times New Roman" pitchFamily="18" charset="0"/>
              </a:rPr>
              <a:t>Requires large/long Processing time ?</a:t>
            </a:r>
          </a:p>
          <a:p>
            <a:pPr marL="514350" indent="-514350">
              <a:lnSpc>
                <a:spcPct val="150000"/>
              </a:lnSpc>
              <a:buAutoNum type="arabicPeriod"/>
            </a:pPr>
            <a:r>
              <a:rPr lang="en-IN" sz="2000" dirty="0" smtClean="0">
                <a:latin typeface="Times New Roman" pitchFamily="18" charset="0"/>
                <a:cs typeface="Times New Roman" pitchFamily="18" charset="0"/>
              </a:rPr>
              <a:t>Applicable to which type of object ?</a:t>
            </a:r>
          </a:p>
          <a:p>
            <a:pPr marL="514350" indent="-514350">
              <a:lnSpc>
                <a:spcPct val="150000"/>
              </a:lnSpc>
              <a:buNone/>
            </a:pPr>
            <a:endParaRPr lang="en-IN" sz="2000" dirty="0" smtClean="0">
              <a:latin typeface="Times New Roman" pitchFamily="18" charset="0"/>
              <a:cs typeface="Times New Roman" pitchFamily="18" charset="0"/>
            </a:endParaRPr>
          </a:p>
          <a:p>
            <a:pPr marL="514350" indent="-514350">
              <a:lnSpc>
                <a:spcPct val="150000"/>
              </a:lnSpc>
              <a:buNone/>
            </a:pPr>
            <a:r>
              <a:rPr lang="en-IN" sz="2000" b="1" dirty="0" smtClean="0">
                <a:latin typeface="Times New Roman" pitchFamily="18" charset="0"/>
                <a:cs typeface="Times New Roman" pitchFamily="18" charset="0"/>
              </a:rPr>
              <a:t>Factors</a:t>
            </a:r>
          </a:p>
          <a:p>
            <a:pPr marL="514350" indent="-514350">
              <a:lnSpc>
                <a:spcPct val="150000"/>
              </a:lnSpc>
              <a:buAutoNum type="arabicPeriod"/>
            </a:pPr>
            <a:r>
              <a:rPr lang="en-IN" sz="2000" dirty="0" smtClean="0">
                <a:latin typeface="Times New Roman" pitchFamily="18" charset="0"/>
                <a:cs typeface="Times New Roman" pitchFamily="18" charset="0"/>
              </a:rPr>
              <a:t>Complexity of the Scene</a:t>
            </a:r>
          </a:p>
          <a:p>
            <a:pPr marL="514350" indent="-514350">
              <a:lnSpc>
                <a:spcPct val="150000"/>
              </a:lnSpc>
              <a:buAutoNum type="arabicPeriod"/>
            </a:pPr>
            <a:r>
              <a:rPr lang="en-IN" sz="2000" dirty="0" smtClean="0">
                <a:latin typeface="Times New Roman" pitchFamily="18" charset="0"/>
                <a:cs typeface="Times New Roman" pitchFamily="18" charset="0"/>
              </a:rPr>
              <a:t>Type of object in the Scene</a:t>
            </a:r>
          </a:p>
          <a:p>
            <a:pPr marL="514350" indent="-514350">
              <a:lnSpc>
                <a:spcPct val="150000"/>
              </a:lnSpc>
              <a:buAutoNum type="arabicPeriod"/>
            </a:pPr>
            <a:r>
              <a:rPr lang="en-IN" sz="2000" dirty="0" smtClean="0">
                <a:latin typeface="Times New Roman" pitchFamily="18" charset="0"/>
                <a:cs typeface="Times New Roman" pitchFamily="18" charset="0"/>
              </a:rPr>
              <a:t>Available Equipments</a:t>
            </a:r>
          </a:p>
          <a:p>
            <a:pPr marL="514350" indent="-514350">
              <a:lnSpc>
                <a:spcPct val="150000"/>
              </a:lnSpc>
              <a:buAutoNum type="arabicPeriod"/>
            </a:pPr>
            <a:r>
              <a:rPr lang="en-IN" sz="2000" dirty="0" smtClean="0">
                <a:latin typeface="Times New Roman" pitchFamily="18" charset="0"/>
                <a:cs typeface="Times New Roman" pitchFamily="18" charset="0"/>
              </a:rPr>
              <a:t>Static or Animated </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ea typeface="Tahoma" pitchFamily="34" charset="0"/>
                <a:cs typeface="Times New Roman" pitchFamily="18" charset="0"/>
              </a:rPr>
              <a:t>Visible Surface Detection </a:t>
            </a:r>
            <a:endParaRPr lang="en-US" sz="3200" b="1" dirty="0">
              <a:solidFill>
                <a:srgbClr val="FFC000"/>
              </a:solidFill>
              <a:latin typeface="Times New Roman" pitchFamily="18" charset="0"/>
              <a:ea typeface="Tahoma" pitchFamily="3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amond(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amond(i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diamond(i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diamond(in)">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amond(in)">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8229600" cy="4525963"/>
          </a:xfrm>
        </p:spPr>
        <p:txBody>
          <a:bodyPr>
            <a:normAutofit lnSpcReduction="10000"/>
          </a:bodyPr>
          <a:lstStyle/>
          <a:p>
            <a:pPr>
              <a:lnSpc>
                <a:spcPct val="150000"/>
              </a:lnSpc>
              <a:buNone/>
            </a:pPr>
            <a:r>
              <a:rPr lang="en-IN" sz="2000" b="1" dirty="0" smtClean="0">
                <a:latin typeface="Times New Roman" pitchFamily="18" charset="0"/>
                <a:cs typeface="Times New Roman" pitchFamily="18" charset="0"/>
              </a:rPr>
              <a:t>Different Types of Visible Surface Detection </a:t>
            </a:r>
          </a:p>
          <a:p>
            <a:pPr marL="514350" indent="-514350">
              <a:lnSpc>
                <a:spcPct val="150000"/>
              </a:lnSpc>
              <a:buAutoNum type="arabicPeriod"/>
            </a:pPr>
            <a:r>
              <a:rPr lang="en-IN" sz="2000" dirty="0" smtClean="0">
                <a:latin typeface="Times New Roman" pitchFamily="18" charset="0"/>
                <a:cs typeface="Times New Roman" pitchFamily="18" charset="0"/>
              </a:rPr>
              <a:t>Back-Face  Detection Method </a:t>
            </a:r>
          </a:p>
          <a:p>
            <a:pPr marL="514350" indent="-514350">
              <a:lnSpc>
                <a:spcPct val="150000"/>
              </a:lnSpc>
              <a:buAutoNum type="arabicPeriod"/>
            </a:pPr>
            <a:r>
              <a:rPr lang="en-IN" sz="2000" dirty="0" smtClean="0">
                <a:latin typeface="Times New Roman" pitchFamily="18" charset="0"/>
                <a:cs typeface="Times New Roman" pitchFamily="18" charset="0"/>
              </a:rPr>
              <a:t>Depth buffer(Z-Buffer)</a:t>
            </a:r>
          </a:p>
          <a:p>
            <a:pPr marL="514350" indent="-514350">
              <a:lnSpc>
                <a:spcPct val="150000"/>
              </a:lnSpc>
              <a:buAutoNum type="arabicPeriod"/>
            </a:pPr>
            <a:r>
              <a:rPr lang="en-IN" sz="2000" dirty="0" smtClean="0">
                <a:latin typeface="Times New Roman" pitchFamily="18" charset="0"/>
                <a:cs typeface="Times New Roman" pitchFamily="18" charset="0"/>
              </a:rPr>
              <a:t>Scan Line Method</a:t>
            </a:r>
          </a:p>
          <a:p>
            <a:pPr marL="514350" indent="-514350">
              <a:lnSpc>
                <a:spcPct val="150000"/>
              </a:lnSpc>
              <a:buAutoNum type="arabicPeriod"/>
            </a:pPr>
            <a:r>
              <a:rPr lang="en-IN" sz="2000" dirty="0" smtClean="0">
                <a:latin typeface="Times New Roman" pitchFamily="18" charset="0"/>
                <a:cs typeface="Times New Roman" pitchFamily="18" charset="0"/>
              </a:rPr>
              <a:t>Depth Sorting Method</a:t>
            </a:r>
          </a:p>
          <a:p>
            <a:pPr marL="514350" indent="-514350">
              <a:lnSpc>
                <a:spcPct val="150000"/>
              </a:lnSpc>
              <a:buFont typeface="Arial" pitchFamily="34" charset="0"/>
              <a:buAutoNum type="arabicPeriod"/>
            </a:pPr>
            <a:r>
              <a:rPr lang="en-IN" sz="2000" dirty="0" smtClean="0">
                <a:latin typeface="Times New Roman" pitchFamily="18" charset="0"/>
                <a:cs typeface="Times New Roman" pitchFamily="18" charset="0"/>
              </a:rPr>
              <a:t>Area Subdivision Method</a:t>
            </a:r>
          </a:p>
          <a:p>
            <a:pPr marL="514350" indent="-514350">
              <a:lnSpc>
                <a:spcPct val="150000"/>
              </a:lnSpc>
              <a:buFont typeface="Arial" pitchFamily="34" charset="0"/>
              <a:buAutoNum type="arabicPeriod"/>
            </a:pPr>
            <a:r>
              <a:rPr lang="en-IN" sz="2000" dirty="0" smtClean="0">
                <a:latin typeface="Times New Roman" pitchFamily="18" charset="0"/>
                <a:cs typeface="Times New Roman" pitchFamily="18" charset="0"/>
              </a:rPr>
              <a:t>BSP-Tree Method</a:t>
            </a:r>
          </a:p>
          <a:p>
            <a:pPr marL="514350" indent="-514350">
              <a:lnSpc>
                <a:spcPct val="150000"/>
              </a:lnSpc>
              <a:buFont typeface="Arial" pitchFamily="34" charset="0"/>
              <a:buAutoNum type="arabicPeriod"/>
            </a:pPr>
            <a:r>
              <a:rPr lang="en-IN" sz="2000" dirty="0" err="1" smtClean="0">
                <a:latin typeface="Times New Roman" pitchFamily="18" charset="0"/>
                <a:cs typeface="Times New Roman" pitchFamily="18" charset="0"/>
              </a:rPr>
              <a:t>Octree</a:t>
            </a:r>
            <a:r>
              <a:rPr lang="en-IN" sz="2000" dirty="0" smtClean="0">
                <a:latin typeface="Times New Roman" pitchFamily="18" charset="0"/>
                <a:cs typeface="Times New Roman" pitchFamily="18" charset="0"/>
              </a:rPr>
              <a:t> Method</a:t>
            </a:r>
          </a:p>
          <a:p>
            <a:pPr marL="514350" indent="-514350">
              <a:lnSpc>
                <a:spcPct val="150000"/>
              </a:lnSpc>
              <a:buFont typeface="Arial" pitchFamily="34" charset="0"/>
              <a:buAutoNum type="arabicPeriod"/>
            </a:pPr>
            <a:r>
              <a:rPr lang="en-IN" sz="2000" dirty="0" smtClean="0">
                <a:latin typeface="Times New Roman" pitchFamily="18" charset="0"/>
                <a:cs typeface="Times New Roman" pitchFamily="18" charset="0"/>
              </a:rPr>
              <a:t>A- Buffer Method</a:t>
            </a:r>
            <a:endParaRPr lang="en-US" sz="2000" dirty="0" smtClean="0">
              <a:latin typeface="Times New Roman" pitchFamily="18" charset="0"/>
              <a:cs typeface="Times New Roman" pitchFamily="18" charset="0"/>
            </a:endParaRPr>
          </a:p>
          <a:p>
            <a:pPr marL="514350" indent="-514350">
              <a:lnSpc>
                <a:spcPct val="150000"/>
              </a:lnSpc>
              <a:buAutoNum type="arabicPeriod"/>
            </a:pPr>
            <a:endParaRPr lang="en-IN" sz="2000" dirty="0" smtClean="0">
              <a:latin typeface="Times New Roman" pitchFamily="18" charset="0"/>
              <a:cs typeface="Times New Roman" pitchFamily="18" charset="0"/>
            </a:endParaRPr>
          </a:p>
        </p:txBody>
      </p:sp>
      <p:sp>
        <p:nvSpPr>
          <p:cNvPr id="4"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ea typeface="Tahoma" pitchFamily="34" charset="0"/>
                <a:cs typeface="Times New Roman" pitchFamily="18" charset="0"/>
              </a:rPr>
              <a:t>Visible Surface Detection </a:t>
            </a:r>
            <a:endParaRPr lang="en-US" sz="3200" b="1" dirty="0">
              <a:solidFill>
                <a:srgbClr val="FFC000"/>
              </a:solidFill>
              <a:latin typeface="Times New Roman" pitchFamily="18" charset="0"/>
              <a:ea typeface="Tahoma" pitchFamily="3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IN" sz="3600" b="1" dirty="0" smtClean="0">
                <a:solidFill>
                  <a:srgbClr val="FFC000"/>
                </a:solidFill>
                <a:latin typeface="Times New Roman" pitchFamily="18" charset="0"/>
                <a:cs typeface="Times New Roman" pitchFamily="18" charset="0"/>
              </a:rPr>
              <a:t>1.Back-Face Detection Method </a:t>
            </a:r>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a:bodyPr>
          <a:lstStyle/>
          <a:p>
            <a:pPr>
              <a:lnSpc>
                <a:spcPct val="150000"/>
              </a:lnSpc>
            </a:pPr>
            <a:r>
              <a:rPr lang="en-IN" sz="2000" dirty="0" smtClean="0">
                <a:latin typeface="Times New Roman" pitchFamily="18" charset="0"/>
                <a:cs typeface="Times New Roman" pitchFamily="18" charset="0"/>
              </a:rPr>
              <a:t>This method follows </a:t>
            </a:r>
            <a:r>
              <a:rPr lang="en-IN" sz="2000" b="1" dirty="0" smtClean="0">
                <a:solidFill>
                  <a:srgbClr val="FF0000"/>
                </a:solidFill>
                <a:latin typeface="Times New Roman" pitchFamily="18" charset="0"/>
                <a:cs typeface="Times New Roman" pitchFamily="18" charset="0"/>
              </a:rPr>
              <a:t>Object space method </a:t>
            </a:r>
          </a:p>
          <a:p>
            <a:pPr>
              <a:lnSpc>
                <a:spcPct val="150000"/>
              </a:lnSpc>
            </a:pPr>
            <a:r>
              <a:rPr lang="en-IN" sz="2000" dirty="0" smtClean="0">
                <a:latin typeface="Times New Roman" pitchFamily="18" charset="0"/>
                <a:cs typeface="Times New Roman" pitchFamily="18" charset="0"/>
              </a:rPr>
              <a:t>Backspace Detection Method  is implemented in physical coordinate system</a:t>
            </a:r>
          </a:p>
          <a:p>
            <a:pPr>
              <a:lnSpc>
                <a:spcPct val="150000"/>
              </a:lnSpc>
            </a:pPr>
            <a:r>
              <a:rPr lang="en-US" sz="2000" dirty="0" smtClean="0">
                <a:latin typeface="Times New Roman" pitchFamily="18" charset="0"/>
                <a:cs typeface="Times New Roman" pitchFamily="18" charset="0"/>
              </a:rPr>
              <a:t>In a solid object, there are surfaces which are facing the viewer (front faces) and there are surfaces which are opposite to the viewer (back faces).</a:t>
            </a:r>
            <a:r>
              <a:rPr lang="en-IN" sz="2000" dirty="0" smtClean="0">
                <a:latin typeface="Times New Roman" pitchFamily="18" charset="0"/>
                <a:cs typeface="Times New Roman" pitchFamily="18" charset="0"/>
              </a:rPr>
              <a:t> </a:t>
            </a:r>
          </a:p>
          <a:p>
            <a:pPr>
              <a:lnSpc>
                <a:spcPct val="160000"/>
              </a:lnSpc>
            </a:pPr>
            <a:r>
              <a:rPr lang="en-US" sz="2000" dirty="0" smtClean="0">
                <a:latin typeface="Times New Roman" pitchFamily="18" charset="0"/>
                <a:cs typeface="Times New Roman" pitchFamily="18" charset="0"/>
              </a:rPr>
              <a:t>These back faces contribute to approximately </a:t>
            </a:r>
            <a:r>
              <a:rPr lang="en-US" sz="2000" b="1" dirty="0" smtClean="0">
                <a:solidFill>
                  <a:srgbClr val="FF0000"/>
                </a:solidFill>
                <a:latin typeface="Times New Roman" pitchFamily="18" charset="0"/>
                <a:cs typeface="Times New Roman" pitchFamily="18" charset="0"/>
              </a:rPr>
              <a:t>half of the total number of surfaces</a:t>
            </a:r>
            <a:r>
              <a:rPr lang="en-US" sz="2000" dirty="0" smtClean="0">
                <a:latin typeface="Times New Roman" pitchFamily="18" charset="0"/>
                <a:cs typeface="Times New Roman" pitchFamily="18" charset="0"/>
              </a:rPr>
              <a:t>. Since we cannot see these surfaces anyway, to </a:t>
            </a:r>
            <a:r>
              <a:rPr lang="en-US" sz="2000" b="1" dirty="0" smtClean="0">
                <a:solidFill>
                  <a:srgbClr val="FF0000"/>
                </a:solidFill>
                <a:latin typeface="Times New Roman" pitchFamily="18" charset="0"/>
                <a:cs typeface="Times New Roman" pitchFamily="18" charset="0"/>
              </a:rPr>
              <a:t>save processing time</a:t>
            </a:r>
            <a:r>
              <a:rPr lang="en-US" sz="2000" dirty="0" smtClean="0">
                <a:latin typeface="Times New Roman" pitchFamily="18" charset="0"/>
                <a:cs typeface="Times New Roman" pitchFamily="18" charset="0"/>
              </a:rPr>
              <a:t>, we can remove them </a:t>
            </a:r>
            <a:r>
              <a:rPr lang="en-US" sz="2000" b="1" dirty="0" smtClean="0">
                <a:solidFill>
                  <a:srgbClr val="FF0000"/>
                </a:solidFill>
                <a:latin typeface="Times New Roman" pitchFamily="18" charset="0"/>
                <a:cs typeface="Times New Roman" pitchFamily="18" charset="0"/>
              </a:rPr>
              <a:t>before the clipping process </a:t>
            </a:r>
            <a:r>
              <a:rPr lang="en-US" sz="2000" dirty="0" smtClean="0">
                <a:latin typeface="Times New Roman" pitchFamily="18" charset="0"/>
                <a:cs typeface="Times New Roman" pitchFamily="18" charset="0"/>
              </a:rPr>
              <a:t>with a simple test.</a:t>
            </a:r>
            <a:endParaRPr lang="en-IN" sz="2000"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Autofit/>
          </a:bodyPr>
          <a:lstStyle/>
          <a:p>
            <a:pPr>
              <a:lnSpc>
                <a:spcPct val="150000"/>
              </a:lnSpc>
            </a:pPr>
            <a:r>
              <a:rPr lang="en-IN" sz="2000" dirty="0" smtClean="0">
                <a:latin typeface="Times New Roman" pitchFamily="18" charset="0"/>
                <a:cs typeface="Times New Roman" pitchFamily="18" charset="0"/>
              </a:rPr>
              <a:t>Test –”inside-outside” test ,Consider a point (</a:t>
            </a:r>
            <a:r>
              <a:rPr lang="en-IN" sz="2000" dirty="0" err="1" smtClean="0">
                <a:latin typeface="Times New Roman" pitchFamily="18" charset="0"/>
                <a:cs typeface="Times New Roman" pitchFamily="18" charset="0"/>
              </a:rPr>
              <a:t>x,y,z</a:t>
            </a:r>
            <a:r>
              <a:rPr lang="en-IN" sz="2000" dirty="0" smtClean="0">
                <a:latin typeface="Times New Roman" pitchFamily="18" charset="0"/>
                <a:cs typeface="Times New Roman" pitchFamily="18" charset="0"/>
              </a:rPr>
              <a:t>) is inside the polygon  surface </a:t>
            </a:r>
          </a:p>
          <a:p>
            <a:pPr>
              <a:lnSpc>
                <a:spcPct val="150000"/>
              </a:lnSpc>
            </a:pPr>
            <a:r>
              <a:rPr lang="en-IN" sz="2000" dirty="0" err="1" smtClean="0">
                <a:latin typeface="Times New Roman" pitchFamily="18" charset="0"/>
                <a:cs typeface="Times New Roman" pitchFamily="18" charset="0"/>
              </a:rPr>
              <a:t>Ax+By+Cz+D</a:t>
            </a:r>
            <a:r>
              <a:rPr lang="en-IN" sz="2000" dirty="0" smtClean="0">
                <a:latin typeface="Times New Roman" pitchFamily="18" charset="0"/>
                <a:cs typeface="Times New Roman" pitchFamily="18" charset="0"/>
              </a:rPr>
              <a:t> &lt;0 we can say  the point is inside the polygon ,If it is inside the polygon means it is backside to the object , we can remove it</a:t>
            </a:r>
          </a:p>
          <a:p>
            <a:pPr>
              <a:lnSpc>
                <a:spcPct val="170000"/>
              </a:lnSpc>
            </a:pPr>
            <a:r>
              <a:rPr lang="en-US" sz="2000" dirty="0" smtClean="0">
                <a:latin typeface="Times New Roman" pitchFamily="18" charset="0"/>
                <a:cs typeface="Times New Roman" pitchFamily="18" charset="0"/>
              </a:rPr>
              <a:t>Each surface has a normal vector. If this vector is pointing in the direction of the center of projection, it is a front face and can be seen by the viewer. If it is pointing away from the center of projection, it is a back face and cannot be seen by the viewer. </a:t>
            </a:r>
          </a:p>
        </p:txBody>
      </p:sp>
      <p:sp>
        <p:nvSpPr>
          <p:cNvPr id="4" name="Title 1"/>
          <p:cNvSpPr>
            <a:spLocks noGrp="1"/>
          </p:cNvSpPr>
          <p:nvPr>
            <p:ph type="title"/>
          </p:nvPr>
        </p:nvSpPr>
        <p:spPr>
          <a:xfrm>
            <a:off x="457200" y="341784"/>
            <a:ext cx="8229600" cy="1143000"/>
          </a:xfrm>
        </p:spPr>
        <p:txBody>
          <a:bodyPr>
            <a:normAutofit fontScale="90000"/>
          </a:bodyPr>
          <a:lstStyle/>
          <a:p>
            <a:r>
              <a:rPr lang="en-IN" sz="3600" b="1" dirty="0" smtClean="0">
                <a:solidFill>
                  <a:srgbClr val="FFC000"/>
                </a:solidFill>
                <a:latin typeface="Times New Roman" pitchFamily="18" charset="0"/>
                <a:cs typeface="Times New Roman" pitchFamily="18" charset="0"/>
              </a:rPr>
              <a:t>1.Back-Face Detection Method </a:t>
            </a:r>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biLevel thresh="50000"/>
          </a:blip>
          <a:srcRect/>
          <a:stretch>
            <a:fillRect/>
          </a:stretch>
        </p:blipFill>
        <p:spPr bwMode="auto">
          <a:xfrm>
            <a:off x="467544" y="969242"/>
            <a:ext cx="7560840" cy="5628110"/>
          </a:xfrm>
          <a:prstGeom prst="rect">
            <a:avLst/>
          </a:prstGeom>
          <a:noFill/>
          <a:ln w="9525">
            <a:noFill/>
            <a:miter lim="800000"/>
            <a:headEnd/>
            <a:tailEnd/>
          </a:ln>
        </p:spPr>
      </p:pic>
      <p:sp>
        <p:nvSpPr>
          <p:cNvPr id="5" name="Title 1"/>
          <p:cNvSpPr>
            <a:spLocks noGrp="1"/>
          </p:cNvSpPr>
          <p:nvPr>
            <p:ph type="title"/>
          </p:nvPr>
        </p:nvSpPr>
        <p:spPr>
          <a:xfrm>
            <a:off x="457200" y="341784"/>
            <a:ext cx="8229600" cy="1143000"/>
          </a:xfrm>
        </p:spPr>
        <p:txBody>
          <a:bodyPr>
            <a:normAutofit fontScale="90000"/>
          </a:bodyPr>
          <a:lstStyle/>
          <a:p>
            <a:r>
              <a:rPr lang="en-IN" sz="3600" b="1" dirty="0" smtClean="0">
                <a:solidFill>
                  <a:srgbClr val="FFC000"/>
                </a:solidFill>
                <a:latin typeface="Times New Roman" pitchFamily="18" charset="0"/>
                <a:cs typeface="Times New Roman" pitchFamily="18" charset="0"/>
              </a:rPr>
              <a:t>1.Back-Face Detection Method </a:t>
            </a:r>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sz="2000" dirty="0" smtClean="0">
                <a:latin typeface="Times New Roman" pitchFamily="18" charset="0"/>
                <a:cs typeface="Times New Roman" pitchFamily="18" charset="0"/>
              </a:rPr>
              <a:t>The test is very simple, suppose the z axis is pointing towards the viewer, if the z component of the normal vector is negative, then, it is a back face. If the z component of the vector is positive, it is a front face.</a:t>
            </a:r>
          </a:p>
          <a:p>
            <a:pPr>
              <a:lnSpc>
                <a:spcPct val="150000"/>
              </a:lnSpc>
              <a:buNone/>
            </a:pPr>
            <a:endParaRPr lang="en-US" sz="2000" dirty="0" smtClean="0">
              <a:latin typeface="Times New Roman" pitchFamily="18" charset="0"/>
              <a:cs typeface="Times New Roman" pitchFamily="18" charset="0"/>
            </a:endParaRPr>
          </a:p>
          <a:p>
            <a:pPr>
              <a:lnSpc>
                <a:spcPct val="150000"/>
              </a:lnSpc>
              <a:buNone/>
            </a:pPr>
            <a:r>
              <a:rPr lang="en-IN" sz="2000" b="1" dirty="0" smtClean="0">
                <a:latin typeface="Times New Roman" pitchFamily="18" charset="0"/>
                <a:cs typeface="Times New Roman" pitchFamily="18" charset="0"/>
              </a:rPr>
              <a:t>Advantages </a:t>
            </a:r>
          </a:p>
          <a:p>
            <a:pPr>
              <a:lnSpc>
                <a:spcPct val="150000"/>
              </a:lnSpc>
              <a:buFont typeface="Wingdings" pitchFamily="2" charset="2"/>
              <a:buChar char="v"/>
            </a:pPr>
            <a:r>
              <a:rPr lang="en-IN" sz="2000" dirty="0" smtClean="0">
                <a:latin typeface="Times New Roman" pitchFamily="18" charset="0"/>
                <a:cs typeface="Times New Roman" pitchFamily="18" charset="0"/>
              </a:rPr>
              <a:t>It is simple and straight forward method </a:t>
            </a:r>
          </a:p>
          <a:p>
            <a:pPr>
              <a:lnSpc>
                <a:spcPct val="150000"/>
              </a:lnSpc>
              <a:buFont typeface="Wingdings" pitchFamily="2" charset="2"/>
              <a:buChar char="v"/>
            </a:pPr>
            <a:r>
              <a:rPr lang="en-IN" sz="2000" dirty="0" smtClean="0">
                <a:latin typeface="Times New Roman" pitchFamily="18" charset="0"/>
                <a:cs typeface="Times New Roman" pitchFamily="18" charset="0"/>
              </a:rPr>
              <a:t>It reduce the size of the database</a:t>
            </a:r>
          </a:p>
          <a:p>
            <a:pPr>
              <a:lnSpc>
                <a:spcPct val="150000"/>
              </a:lnSpc>
              <a:buNone/>
            </a:pPr>
            <a:endParaRPr lang="en-IN" sz="2000" dirty="0" smtClean="0">
              <a:latin typeface="Times New Roman" pitchFamily="18" charset="0"/>
              <a:cs typeface="Times New Roman" pitchFamily="18" charset="0"/>
            </a:endParaRPr>
          </a:p>
          <a:p>
            <a:pPr>
              <a:lnSpc>
                <a:spcPct val="150000"/>
              </a:lnSpc>
              <a:buNone/>
            </a:pPr>
            <a:endParaRPr lang="en-US" sz="2000" dirty="0" smtClean="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IN" sz="3600" b="1" dirty="0" smtClean="0">
                <a:solidFill>
                  <a:srgbClr val="FFC000"/>
                </a:solidFill>
                <a:latin typeface="Times New Roman" pitchFamily="18" charset="0"/>
                <a:cs typeface="Times New Roman" pitchFamily="18" charset="0"/>
              </a:rPr>
              <a:t>1.Back-Face Detection Method </a:t>
            </a:r>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2.Depth-Buffer(Z-Buffer) Algorithm</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052736"/>
            <a:ext cx="8229600" cy="5400600"/>
          </a:xfrm>
        </p:spPr>
        <p:txBody>
          <a:bodyPr>
            <a:normAutofit fontScale="85000" lnSpcReduction="10000"/>
          </a:bodyPr>
          <a:lstStyle/>
          <a:p>
            <a:pPr algn="just">
              <a:lnSpc>
                <a:spcPct val="150000"/>
              </a:lnSpc>
            </a:pPr>
            <a:r>
              <a:rPr lang="en-US" sz="2400" dirty="0" smtClean="0">
                <a:latin typeface="Times New Roman" pitchFamily="18" charset="0"/>
                <a:cs typeface="Times New Roman" pitchFamily="18" charset="0"/>
              </a:rPr>
              <a:t>Z-buffering, also known as depth buffering, is a technique in computer graphics programming. It is used to determine whether an object (or part of an object) is visible in a scene. It can be implemented either in</a:t>
            </a:r>
            <a:r>
              <a:rPr lang="en-US" sz="2400" b="1" dirty="0" smtClean="0">
                <a:solidFill>
                  <a:srgbClr val="FF0000"/>
                </a:solidFill>
                <a:latin typeface="Times New Roman" pitchFamily="18" charset="0"/>
                <a:cs typeface="Times New Roman" pitchFamily="18" charset="0"/>
              </a:rPr>
              <a:t> hardware or software</a:t>
            </a:r>
            <a:r>
              <a:rPr lang="en-US" sz="2400" dirty="0" smtClean="0">
                <a:latin typeface="Times New Roman" pitchFamily="18" charset="0"/>
                <a:cs typeface="Times New Roman" pitchFamily="18" charset="0"/>
              </a:rPr>
              <a:t>, and is used to increase rendering efficiency.</a:t>
            </a:r>
          </a:p>
          <a:p>
            <a:pPr algn="just">
              <a:lnSpc>
                <a:spcPct val="150000"/>
              </a:lnSpc>
            </a:pPr>
            <a:r>
              <a:rPr lang="en-US" sz="2400" dirty="0" smtClean="0">
                <a:latin typeface="Times New Roman" pitchFamily="18" charset="0"/>
                <a:cs typeface="Times New Roman" pitchFamily="18" charset="0"/>
              </a:rPr>
              <a:t>When scenes are rendered, each </a:t>
            </a:r>
            <a:r>
              <a:rPr lang="en-US" sz="2400" b="1" dirty="0" smtClean="0">
                <a:solidFill>
                  <a:srgbClr val="FF0000"/>
                </a:solidFill>
                <a:latin typeface="Times New Roman" pitchFamily="18" charset="0"/>
                <a:cs typeface="Times New Roman" pitchFamily="18" charset="0"/>
              </a:rPr>
              <a:t>pixel</a:t>
            </a:r>
            <a:r>
              <a:rPr lang="en-US" sz="2400" dirty="0" smtClean="0">
                <a:latin typeface="Times New Roman" pitchFamily="18" charset="0"/>
                <a:cs typeface="Times New Roman" pitchFamily="18" charset="0"/>
              </a:rPr>
              <a:t> has X and Y coordinates (horizontal and vertical orientation to the camera), and a Z coordinate (distance from the camera). </a:t>
            </a:r>
          </a:p>
          <a:p>
            <a:pPr algn="just">
              <a:lnSpc>
                <a:spcPct val="150000"/>
              </a:lnSpc>
            </a:pPr>
            <a:r>
              <a:rPr lang="en-US" sz="2400" dirty="0" smtClean="0">
                <a:latin typeface="Times New Roman" pitchFamily="18" charset="0"/>
                <a:cs typeface="Times New Roman" pitchFamily="18" charset="0"/>
              </a:rPr>
              <a:t>The Z buffer is a two-dimensional array (X and Y) that stores the Z-value of each screen pixel. If another object must be rendered at the same pixel location, the algorithm overrides the previous value if the new pixel is closer to the camera. </a:t>
            </a:r>
            <a:endParaRPr lang="en-IN" sz="2400" dirty="0" smtClean="0">
              <a:latin typeface="Times New Roman" pitchFamily="18" charset="0"/>
              <a:cs typeface="Times New Roman" pitchFamily="18" charset="0"/>
            </a:endParaRPr>
          </a:p>
          <a:p>
            <a:pPr lvl="1">
              <a:lnSpc>
                <a:spcPct val="150000"/>
              </a:lnSpc>
            </a:pP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4)">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4)">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4)">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fontScale="85000" lnSpcReduction="20000"/>
          </a:bodyPr>
          <a:lstStyle/>
          <a:p>
            <a:pPr algn="just">
              <a:lnSpc>
                <a:spcPct val="150000"/>
              </a:lnSpc>
            </a:pPr>
            <a:r>
              <a:rPr lang="en-US" sz="2400" dirty="0" smtClean="0">
                <a:latin typeface="Times New Roman" pitchFamily="18" charset="0"/>
                <a:cs typeface="Times New Roman" pitchFamily="18" charset="0"/>
              </a:rPr>
              <a:t>This algorithm increases rendering speed for opaque objects, but transparent objects do not benefit since the distant objects are partially visible and must be fully rendered.</a:t>
            </a:r>
            <a:endParaRPr lang="en-IN" sz="2400" dirty="0" smtClean="0">
              <a:latin typeface="Times New Roman" pitchFamily="18" charset="0"/>
              <a:cs typeface="Times New Roman" pitchFamily="18" charset="0"/>
            </a:endParaRPr>
          </a:p>
          <a:p>
            <a:pPr algn="just">
              <a:lnSpc>
                <a:spcPct val="150000"/>
              </a:lnSpc>
            </a:pPr>
            <a:r>
              <a:rPr lang="en-IN" sz="2400" dirty="0" smtClean="0">
                <a:latin typeface="Times New Roman" pitchFamily="18" charset="0"/>
                <a:cs typeface="Times New Roman" pitchFamily="18" charset="0"/>
              </a:rPr>
              <a:t>Follows image space Approach </a:t>
            </a:r>
          </a:p>
          <a:p>
            <a:pPr algn="just">
              <a:lnSpc>
                <a:spcPct val="150000"/>
              </a:lnSpc>
            </a:pPr>
            <a:r>
              <a:rPr lang="en-IN" sz="2400" dirty="0" smtClean="0">
                <a:latin typeface="Times New Roman" pitchFamily="18" charset="0"/>
                <a:cs typeface="Times New Roman" pitchFamily="18" charset="0"/>
              </a:rPr>
              <a:t>Depth-Buffer(Z-Buffer) is implemented in screen coordinate system</a:t>
            </a:r>
          </a:p>
          <a:p>
            <a:pPr algn="just">
              <a:lnSpc>
                <a:spcPct val="150000"/>
              </a:lnSpc>
            </a:pPr>
            <a:r>
              <a:rPr lang="en-IN" sz="2400" dirty="0" smtClean="0">
                <a:latin typeface="Times New Roman" pitchFamily="18" charset="0"/>
                <a:cs typeface="Times New Roman" pitchFamily="18" charset="0"/>
              </a:rPr>
              <a:t>Basic ides is used to test Z-Depth of each surface to determine the closest visible surface</a:t>
            </a:r>
          </a:p>
          <a:p>
            <a:pPr algn="just">
              <a:lnSpc>
                <a:spcPct val="150000"/>
              </a:lnSpc>
            </a:pPr>
            <a:r>
              <a:rPr lang="en-IN" sz="2400" dirty="0" smtClean="0">
                <a:latin typeface="Times New Roman" pitchFamily="18" charset="0"/>
                <a:cs typeface="Times New Roman" pitchFamily="18" charset="0"/>
              </a:rPr>
              <a:t>To override the closer polygons from the far ones we are going to use two buffers </a:t>
            </a:r>
          </a:p>
          <a:p>
            <a:pPr lvl="1" algn="just">
              <a:lnSpc>
                <a:spcPct val="150000"/>
              </a:lnSpc>
            </a:pPr>
            <a:r>
              <a:rPr lang="en-IN" sz="2400" dirty="0" smtClean="0">
                <a:latin typeface="Times New Roman" pitchFamily="18" charset="0"/>
                <a:cs typeface="Times New Roman" pitchFamily="18" charset="0"/>
              </a:rPr>
              <a:t>Frame Buffer/Image Buffer</a:t>
            </a:r>
          </a:p>
          <a:p>
            <a:pPr lvl="1" algn="just">
              <a:lnSpc>
                <a:spcPct val="150000"/>
              </a:lnSpc>
            </a:pPr>
            <a:r>
              <a:rPr lang="en-IN" sz="2400" dirty="0" smtClean="0">
                <a:latin typeface="Times New Roman" pitchFamily="18" charset="0"/>
                <a:cs typeface="Times New Roman" pitchFamily="18" charset="0"/>
              </a:rPr>
              <a:t>Depth buffer</a:t>
            </a:r>
          </a:p>
          <a:p>
            <a:endParaRPr lang="en-US" dirty="0"/>
          </a:p>
        </p:txBody>
      </p:sp>
      <p:sp>
        <p:nvSpPr>
          <p:cNvPr id="4" name="Title 1"/>
          <p:cNvSpPr>
            <a:spLocks noGrp="1"/>
          </p:cNvSpPr>
          <p:nvPr>
            <p:ph type="title"/>
          </p:nvPr>
        </p:nvSpPr>
        <p:spPr>
          <a:xfrm>
            <a:off x="107504"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2.Depth-Buffer(Z-Buffer) Algorithm</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Shading</a:t>
            </a:r>
            <a:r>
              <a:rPr lang="en-US" dirty="0" smtClean="0"/>
              <a:t/>
            </a:r>
            <a:br>
              <a:rPr lang="en-US" dirty="0" smtClean="0"/>
            </a:br>
            <a:endParaRPr lang="en-US" dirty="0"/>
          </a:p>
        </p:txBody>
      </p:sp>
      <p:sp>
        <p:nvSpPr>
          <p:cNvPr id="3" name="Content Placeholder 2"/>
          <p:cNvSpPr>
            <a:spLocks noGrp="1"/>
          </p:cNvSpPr>
          <p:nvPr>
            <p:ph idx="1"/>
          </p:nvPr>
        </p:nvSpPr>
        <p:spPr>
          <a:xfrm>
            <a:off x="323528" y="836712"/>
            <a:ext cx="8229600" cy="6021288"/>
          </a:xfrm>
        </p:spPr>
        <p:txBody>
          <a:bodyPr>
            <a:normAutofit lnSpcReduction="10000"/>
          </a:bodyPr>
          <a:lstStyle/>
          <a:p>
            <a:pPr algn="just">
              <a:lnSpc>
                <a:spcPct val="150000"/>
              </a:lnSpc>
            </a:pPr>
            <a:r>
              <a:rPr lang="en-US" sz="2000" b="1" dirty="0" smtClean="0">
                <a:latin typeface="Times New Roman" pitchFamily="18" charset="0"/>
                <a:cs typeface="Times New Roman" pitchFamily="18" charset="0"/>
              </a:rPr>
              <a:t>Shading</a:t>
            </a:r>
            <a:r>
              <a:rPr lang="en-US" sz="2000" dirty="0" smtClean="0">
                <a:latin typeface="Times New Roman" pitchFamily="18" charset="0"/>
                <a:cs typeface="Times New Roman" pitchFamily="18" charset="0"/>
              </a:rPr>
              <a:t> refers to the depiction of depth perception in 3D models (within the field of 3D computer graphics) or illustrations (in visual art) by varying the level of darkness.</a:t>
            </a:r>
          </a:p>
          <a:p>
            <a:pPr algn="just">
              <a:lnSpc>
                <a:spcPct val="150000"/>
              </a:lnSpc>
            </a:pPr>
            <a:r>
              <a:rPr lang="en-US" sz="2000" dirty="0" smtClean="0">
                <a:latin typeface="Times New Roman" pitchFamily="18" charset="0"/>
                <a:cs typeface="Times New Roman" pitchFamily="18" charset="0"/>
              </a:rPr>
              <a:t>Shading tries to approximate local behavior of light on the object's surface and is not to be confused with techniques of adding shadows, such as </a:t>
            </a:r>
            <a:r>
              <a:rPr lang="en-US" sz="2000" dirty="0" smtClean="0">
                <a:solidFill>
                  <a:srgbClr val="FF0000"/>
                </a:solidFill>
                <a:latin typeface="Times New Roman" pitchFamily="18" charset="0"/>
                <a:cs typeface="Times New Roman" pitchFamily="18" charset="0"/>
              </a:rPr>
              <a:t>shadow mapping or shadow volumes</a:t>
            </a:r>
            <a:r>
              <a:rPr lang="en-US" sz="2000" dirty="0" smtClean="0">
                <a:latin typeface="Times New Roman" pitchFamily="18" charset="0"/>
                <a:cs typeface="Times New Roman" pitchFamily="18" charset="0"/>
              </a:rPr>
              <a:t>, which fall under global behavior of light.</a:t>
            </a:r>
          </a:p>
          <a:p>
            <a:pPr algn="just">
              <a:lnSpc>
                <a:spcPct val="150000"/>
              </a:lnSpc>
              <a:buNone/>
            </a:pPr>
            <a:r>
              <a:rPr lang="en-IN" sz="2000" b="1" dirty="0" smtClean="0">
                <a:latin typeface="Times New Roman" pitchFamily="18" charset="0"/>
                <a:cs typeface="Times New Roman" pitchFamily="18" charset="0"/>
              </a:rPr>
              <a:t>Definition</a:t>
            </a:r>
            <a:endParaRPr lang="en-US" sz="2000" b="1" dirty="0" smtClean="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In computer graphics, shading refers to the process of altering the color of an object/surface/polygon in the 3D scene, based on things like (but not limited to) the surface's angle to lights, its distance from lights, its angle to the camera and material properties (e.g. bidirectional reflectance distribution function)</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lum bright="-48000" contrast="54000"/>
          </a:blip>
          <a:srcRect/>
          <a:stretch>
            <a:fillRect/>
          </a:stretch>
        </p:blipFill>
        <p:spPr bwMode="auto">
          <a:xfrm>
            <a:off x="1403648" y="1124744"/>
            <a:ext cx="5904656" cy="53593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a:spLocks noGrp="1"/>
          </p:cNvSpPr>
          <p:nvPr>
            <p:ph type="title"/>
          </p:nvPr>
        </p:nvSpPr>
        <p:spPr>
          <a:xfrm>
            <a:off x="107504"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2.Depth-Buffer(Z-Buffer) Algorithm</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heckerboard(across)">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g.brainkart.com/extra/iNqnf5U.jpg"/>
          <p:cNvPicPr>
            <a:picLocks noChangeAspect="1" noChangeArrowheads="1"/>
          </p:cNvPicPr>
          <p:nvPr/>
        </p:nvPicPr>
        <p:blipFill>
          <a:blip r:embed="rId2" cstate="print">
            <a:lum bright="-13000" contrast="26000"/>
          </a:blip>
          <a:srcRect b="10369"/>
          <a:stretch>
            <a:fillRect/>
          </a:stretch>
        </p:blipFill>
        <p:spPr bwMode="auto">
          <a:xfrm>
            <a:off x="1115616" y="1412776"/>
            <a:ext cx="6408712" cy="4248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a:spLocks noGrp="1"/>
          </p:cNvSpPr>
          <p:nvPr>
            <p:ph type="title"/>
          </p:nvPr>
        </p:nvSpPr>
        <p:spPr>
          <a:xfrm>
            <a:off x="107504"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2.Depth-Buffer(Z-Buffer) Algorithm</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http://www.racketboy.com/images/IMG_0038.jpg"/>
          <p:cNvPicPr>
            <a:picLocks noChangeAspect="1" noChangeArrowheads="1"/>
          </p:cNvPicPr>
          <p:nvPr/>
        </p:nvPicPr>
        <p:blipFill>
          <a:blip r:embed="rId2" cstate="print"/>
          <a:srcRect/>
          <a:stretch>
            <a:fillRect/>
          </a:stretch>
        </p:blipFill>
        <p:spPr bwMode="auto">
          <a:xfrm>
            <a:off x="899592" y="1484784"/>
            <a:ext cx="7272808" cy="4874330"/>
          </a:xfrm>
          <a:prstGeom prst="rect">
            <a:avLst/>
          </a:prstGeom>
          <a:noFill/>
        </p:spPr>
      </p:pic>
      <p:sp>
        <p:nvSpPr>
          <p:cNvPr id="5" name="Title 1"/>
          <p:cNvSpPr>
            <a:spLocks noGrp="1"/>
          </p:cNvSpPr>
          <p:nvPr>
            <p:ph type="title"/>
          </p:nvPr>
        </p:nvSpPr>
        <p:spPr>
          <a:xfrm>
            <a:off x="107504"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2.Depth-Buffer(Z-Buffer) Algorithm</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Related image"/>
          <p:cNvPicPr>
            <a:picLocks noChangeAspect="1" noChangeArrowheads="1"/>
          </p:cNvPicPr>
          <p:nvPr/>
        </p:nvPicPr>
        <p:blipFill>
          <a:blip r:embed="rId2" cstate="print"/>
          <a:srcRect/>
          <a:stretch>
            <a:fillRect/>
          </a:stretch>
        </p:blipFill>
        <p:spPr bwMode="auto">
          <a:xfrm>
            <a:off x="0" y="1412776"/>
            <a:ext cx="9144000" cy="4246312"/>
          </a:xfrm>
          <a:prstGeom prst="rect">
            <a:avLst/>
          </a:prstGeom>
          <a:noFill/>
        </p:spPr>
      </p:pic>
      <p:sp>
        <p:nvSpPr>
          <p:cNvPr id="5" name="Title 1"/>
          <p:cNvSpPr>
            <a:spLocks noGrp="1"/>
          </p:cNvSpPr>
          <p:nvPr>
            <p:ph type="title"/>
          </p:nvPr>
        </p:nvSpPr>
        <p:spPr>
          <a:xfrm>
            <a:off x="107504"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2.Depth-Buffer(Z-Buffer) Algorithm</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buNone/>
            </a:pPr>
            <a:r>
              <a:rPr lang="en-US" sz="2000" dirty="0" smtClean="0">
                <a:latin typeface="Times New Roman" pitchFamily="18" charset="0"/>
                <a:cs typeface="Times New Roman" pitchFamily="18" charset="0"/>
              </a:rPr>
              <a:t>	This method requires 2 buffers: one is the image buffer and the other is called the z-buffer (or the depth buffer). Each of these buffers has the same resolution as the image to be captured.</a:t>
            </a:r>
          </a:p>
          <a:p>
            <a:pPr>
              <a:lnSpc>
                <a:spcPct val="150000"/>
              </a:lnSpc>
              <a:buNone/>
            </a:pPr>
            <a:endParaRPr lang="en-IN" sz="2000" b="1" dirty="0" smtClean="0">
              <a:latin typeface="Times New Roman" pitchFamily="18" charset="0"/>
              <a:cs typeface="Times New Roman" pitchFamily="18" charset="0"/>
            </a:endParaRPr>
          </a:p>
          <a:p>
            <a:pPr>
              <a:lnSpc>
                <a:spcPct val="150000"/>
              </a:lnSpc>
              <a:buNone/>
            </a:pPr>
            <a:r>
              <a:rPr lang="en-IN" sz="2000" b="1" dirty="0" smtClean="0">
                <a:latin typeface="Times New Roman" pitchFamily="18" charset="0"/>
                <a:cs typeface="Times New Roman" pitchFamily="18" charset="0"/>
              </a:rPr>
              <a:t>Frame buffer/Image Buffer</a:t>
            </a:r>
          </a:p>
          <a:p>
            <a:pPr lvl="1">
              <a:lnSpc>
                <a:spcPct val="150000"/>
              </a:lnSpc>
              <a:buFont typeface="Wingdings" pitchFamily="2" charset="2"/>
              <a:buChar char="v"/>
            </a:pPr>
            <a:r>
              <a:rPr lang="en-IN" sz="2000" dirty="0" smtClean="0">
                <a:latin typeface="Times New Roman" pitchFamily="18" charset="0"/>
                <a:cs typeface="Times New Roman" pitchFamily="18" charset="0"/>
              </a:rPr>
              <a:t>Is used to store the intensity value of colour at each position (</a:t>
            </a:r>
            <a:r>
              <a:rPr lang="en-IN" sz="2000" dirty="0" err="1" smtClean="0">
                <a:latin typeface="Times New Roman" pitchFamily="18" charset="0"/>
                <a:cs typeface="Times New Roman" pitchFamily="18" charset="0"/>
              </a:rPr>
              <a:t>x,y</a:t>
            </a:r>
            <a:r>
              <a:rPr lang="en-IN" sz="2000" dirty="0" smtClean="0">
                <a:latin typeface="Times New Roman" pitchFamily="18" charset="0"/>
                <a:cs typeface="Times New Roman" pitchFamily="18" charset="0"/>
              </a:rPr>
              <a:t>)</a:t>
            </a:r>
          </a:p>
          <a:p>
            <a:pPr>
              <a:lnSpc>
                <a:spcPct val="150000"/>
              </a:lnSpc>
              <a:buNone/>
            </a:pPr>
            <a:r>
              <a:rPr lang="en-IN" sz="2000" b="1" dirty="0" smtClean="0">
                <a:latin typeface="Times New Roman" pitchFamily="18" charset="0"/>
                <a:cs typeface="Times New Roman" pitchFamily="18" charset="0"/>
              </a:rPr>
              <a:t>Depth buffer </a:t>
            </a:r>
          </a:p>
          <a:p>
            <a:pPr lvl="1">
              <a:lnSpc>
                <a:spcPct val="150000"/>
              </a:lnSpc>
              <a:buFont typeface="Wingdings" pitchFamily="2" charset="2"/>
              <a:buChar char="v"/>
            </a:pPr>
            <a:r>
              <a:rPr lang="en-IN" sz="2000" dirty="0" smtClean="0">
                <a:latin typeface="Times New Roman" pitchFamily="18" charset="0"/>
                <a:cs typeface="Times New Roman" pitchFamily="18" charset="0"/>
              </a:rPr>
              <a:t>Is used to store the depth values for (</a:t>
            </a:r>
            <a:r>
              <a:rPr lang="en-IN" sz="2000" dirty="0" err="1" smtClean="0">
                <a:latin typeface="Times New Roman" pitchFamily="18" charset="0"/>
                <a:cs typeface="Times New Roman" pitchFamily="18" charset="0"/>
              </a:rPr>
              <a:t>x,y</a:t>
            </a:r>
            <a:r>
              <a:rPr lang="en-I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p:sp>
        <p:nvSpPr>
          <p:cNvPr id="4" name="Title 1"/>
          <p:cNvSpPr>
            <a:spLocks noGrp="1"/>
          </p:cNvSpPr>
          <p:nvPr>
            <p:ph type="title"/>
          </p:nvPr>
        </p:nvSpPr>
        <p:spPr>
          <a:xfrm>
            <a:off x="107504"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2.Depth-Buffer(Z-Buffer) Algorithm</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iterate type="lt">
                                    <p:tmPct val="10000"/>
                                  </p:iterate>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16"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iterate type="lt">
                                    <p:tmPct val="10000"/>
                                  </p:iterate>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3" dur="5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iterate type="lt">
                                    <p:tmPct val="10000"/>
                                  </p:iterate>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0" dur="5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iterate type="lt">
                                    <p:tmPct val="10000"/>
                                  </p:iterate>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anim calcmode="lin" valueType="num">
                                      <p:cBhvr>
                                        <p:cTn id="36" dur="5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37" dur="500" fill="hold"/>
                                        <p:tgtEl>
                                          <p:spTgt spid="3">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8229600" cy="5040560"/>
          </a:xfrm>
        </p:spPr>
        <p:txBody>
          <a:bodyPr>
            <a:normAutofit fontScale="92500"/>
          </a:bodyPr>
          <a:lstStyle/>
          <a:p>
            <a:pPr>
              <a:lnSpc>
                <a:spcPct val="150000"/>
              </a:lnSpc>
              <a:buNone/>
            </a:pPr>
            <a:r>
              <a:rPr lang="en-US" sz="2200" b="1" dirty="0" smtClean="0">
                <a:latin typeface="Times New Roman" pitchFamily="18" charset="0"/>
                <a:cs typeface="Times New Roman" pitchFamily="18" charset="0"/>
              </a:rPr>
              <a:t>Algorithm: </a:t>
            </a:r>
          </a:p>
          <a:p>
            <a:pPr marL="514350" indent="-514350">
              <a:lnSpc>
                <a:spcPct val="150000"/>
              </a:lnSpc>
              <a:buAutoNum type="arabicPeriod"/>
            </a:pPr>
            <a:r>
              <a:rPr lang="en-US" sz="2200" dirty="0" smtClean="0">
                <a:latin typeface="Times New Roman" pitchFamily="18" charset="0"/>
                <a:cs typeface="Times New Roman" pitchFamily="18" charset="0"/>
              </a:rPr>
              <a:t>Initially each pixel of the z-buffer is set to the maximum depth value (the depth of the back clipping plane). </a:t>
            </a:r>
          </a:p>
          <a:p>
            <a:pPr marL="514350" indent="-514350">
              <a:lnSpc>
                <a:spcPct val="150000"/>
              </a:lnSpc>
              <a:buAutoNum type="arabicPeriod"/>
            </a:pPr>
            <a:r>
              <a:rPr lang="en-US" sz="2200" dirty="0" smtClean="0">
                <a:latin typeface="Times New Roman" pitchFamily="18" charset="0"/>
                <a:cs typeface="Times New Roman" pitchFamily="18" charset="0"/>
              </a:rPr>
              <a:t>The image buffer is set to the background color. </a:t>
            </a:r>
          </a:p>
          <a:p>
            <a:pPr marL="514350" indent="-514350">
              <a:lnSpc>
                <a:spcPct val="150000"/>
              </a:lnSpc>
              <a:buAutoNum type="arabicPeriod"/>
            </a:pPr>
            <a:r>
              <a:rPr lang="en-US" sz="2200" dirty="0" smtClean="0">
                <a:latin typeface="Times New Roman" pitchFamily="18" charset="0"/>
                <a:cs typeface="Times New Roman" pitchFamily="18" charset="0"/>
              </a:rPr>
              <a:t>Surfaces are rendered one at a time.</a:t>
            </a:r>
          </a:p>
          <a:p>
            <a:pPr marL="514350" indent="-514350">
              <a:lnSpc>
                <a:spcPct val="150000"/>
              </a:lnSpc>
              <a:buAutoNum type="arabicPeriod"/>
            </a:pPr>
            <a:r>
              <a:rPr lang="en-US" sz="2200" dirty="0" smtClean="0">
                <a:latin typeface="Times New Roman" pitchFamily="18" charset="0"/>
                <a:cs typeface="Times New Roman" pitchFamily="18" charset="0"/>
              </a:rPr>
              <a:t> For the first surface, the depth value of each pixel is calculated</a:t>
            </a:r>
          </a:p>
          <a:p>
            <a:pPr marL="514350" indent="-514350" algn="just">
              <a:lnSpc>
                <a:spcPct val="150000"/>
              </a:lnSpc>
              <a:buFont typeface="Arial" pitchFamily="34" charset="0"/>
              <a:buAutoNum type="arabicPeriod"/>
            </a:pPr>
            <a:r>
              <a:rPr lang="en-US" sz="2200" dirty="0" smtClean="0">
                <a:latin typeface="Times New Roman" pitchFamily="18" charset="0"/>
                <a:cs typeface="Times New Roman" pitchFamily="18" charset="0"/>
              </a:rPr>
              <a:t>If this depth value is smaller than the corresponding depth value in the z-buffer (</a:t>
            </a:r>
            <a:r>
              <a:rPr lang="en-US" sz="2200" dirty="0" err="1" smtClean="0">
                <a:latin typeface="Times New Roman" pitchFamily="18" charset="0"/>
                <a:cs typeface="Times New Roman" pitchFamily="18" charset="0"/>
              </a:rPr>
              <a:t>ie</a:t>
            </a:r>
            <a:r>
              <a:rPr lang="en-US" sz="2200" dirty="0" smtClean="0">
                <a:latin typeface="Times New Roman" pitchFamily="18" charset="0"/>
                <a:cs typeface="Times New Roman" pitchFamily="18" charset="0"/>
              </a:rPr>
              <a:t>. it is closer to the view point), both the depth value in the z-buffer and the color value in the image buffer are replaced by the depth value and the color value of this surface calculated at the pixel position.</a:t>
            </a:r>
          </a:p>
        </p:txBody>
      </p:sp>
      <p:sp>
        <p:nvSpPr>
          <p:cNvPr id="4" name="Title 1"/>
          <p:cNvSpPr txBox="1">
            <a:spLocks/>
          </p:cNvSpPr>
          <p:nvPr/>
        </p:nvSpPr>
        <p:spPr>
          <a:xfrm>
            <a:off x="107504"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smtClean="0">
                <a:ln>
                  <a:noFill/>
                </a:ln>
                <a:solidFill>
                  <a:srgbClr val="FFC000"/>
                </a:solidFill>
                <a:effectLst/>
                <a:uLnTx/>
                <a:uFillTx/>
                <a:latin typeface="Times New Roman" pitchFamily="18" charset="0"/>
                <a:ea typeface="+mj-ea"/>
                <a:cs typeface="Times New Roman" pitchFamily="18" charset="0"/>
              </a:rPr>
              <a:t>2.Depth-Buffer(Z-Buffer) Algorithm</a:t>
            </a:r>
            <a:endParaRPr kumimoji="0" lang="en-US" sz="3200" b="1" i="0" u="none" strike="noStrike" kern="120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a:bodyPr>
          <a:lstStyle/>
          <a:p>
            <a:pPr marL="514350" indent="-514350">
              <a:lnSpc>
                <a:spcPct val="150000"/>
              </a:lnSpc>
              <a:buNone/>
            </a:pPr>
            <a:r>
              <a:rPr lang="en-US" sz="2000" dirty="0" smtClean="0">
                <a:latin typeface="Times New Roman" pitchFamily="18" charset="0"/>
                <a:cs typeface="Times New Roman" pitchFamily="18" charset="0"/>
              </a:rPr>
              <a:t>6. Repeat step 4 and 5 for the remaining surfaces.</a:t>
            </a:r>
          </a:p>
          <a:p>
            <a:pPr marL="514350" indent="-514350">
              <a:lnSpc>
                <a:spcPct val="150000"/>
              </a:lnSpc>
              <a:buNone/>
            </a:pPr>
            <a:r>
              <a:rPr lang="en-US" sz="2000" dirty="0" smtClean="0">
                <a:latin typeface="Times New Roman" pitchFamily="18" charset="0"/>
                <a:cs typeface="Times New Roman" pitchFamily="18" charset="0"/>
              </a:rPr>
              <a:t> 7. After all the surfaces have been processed, each pixel of the image buffer represents the color of a visible surface at that pixel</a:t>
            </a:r>
          </a:p>
          <a:p>
            <a:pPr>
              <a:lnSpc>
                <a:spcPct val="150000"/>
              </a:lnSpc>
              <a:buNone/>
            </a:pPr>
            <a:r>
              <a:rPr lang="en-US" sz="2000" b="1" dirty="0" smtClean="0">
                <a:latin typeface="Times New Roman" pitchFamily="18" charset="0"/>
                <a:cs typeface="Times New Roman" pitchFamily="18" charset="0"/>
              </a:rPr>
              <a:t>Limitations of Depth Buffer</a:t>
            </a:r>
          </a:p>
          <a:p>
            <a:pPr>
              <a:lnSpc>
                <a:spcPct val="150000"/>
              </a:lnSpc>
            </a:pPr>
            <a:r>
              <a:rPr lang="en-US" sz="2000" dirty="0" smtClean="0">
                <a:latin typeface="Times New Roman" pitchFamily="18" charset="0"/>
                <a:cs typeface="Times New Roman" pitchFamily="18" charset="0"/>
              </a:rPr>
              <a:t>The depth buffer Algorithm is not always practical because of the enormous size of depth and intensity arrays.</a:t>
            </a:r>
          </a:p>
          <a:p>
            <a:pPr>
              <a:lnSpc>
                <a:spcPct val="150000"/>
              </a:lnSpc>
            </a:pPr>
            <a:r>
              <a:rPr lang="en-US" sz="2000" dirty="0" smtClean="0">
                <a:latin typeface="Times New Roman" pitchFamily="18" charset="0"/>
                <a:cs typeface="Times New Roman" pitchFamily="18" charset="0"/>
              </a:rPr>
              <a:t>Generating an image with a raster of 500 x 500 pixels requires 2, 50,000 storage locations for each array.</a:t>
            </a:r>
          </a:p>
          <a:p>
            <a:pPr>
              <a:lnSpc>
                <a:spcPct val="150000"/>
              </a:lnSpc>
            </a:pPr>
            <a:r>
              <a:rPr lang="en-US" sz="2000" dirty="0" smtClean="0">
                <a:latin typeface="Times New Roman" pitchFamily="18" charset="0"/>
                <a:cs typeface="Times New Roman" pitchFamily="18" charset="0"/>
              </a:rPr>
              <a:t>Even though the frame buffer may provide memory for intensity array, the depth array remains large.</a:t>
            </a:r>
          </a:p>
          <a:p>
            <a:pPr marL="514350" indent="-514350">
              <a:lnSpc>
                <a:spcPct val="150000"/>
              </a:lnSpc>
              <a:buNone/>
            </a:pPr>
            <a:endParaRPr lang="en-US" sz="2000" dirty="0" smtClean="0">
              <a:latin typeface="Times New Roman" pitchFamily="18" charset="0"/>
              <a:cs typeface="Times New Roman" pitchFamily="18" charset="0"/>
            </a:endParaRPr>
          </a:p>
          <a:p>
            <a:pPr marL="514350" indent="-514350">
              <a:lnSpc>
                <a:spcPct val="150000"/>
              </a:lnSpc>
              <a:buNone/>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107504"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2.Depth-Buffer(Z-Buffer) Algorithm</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amond(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fontScale="77500" lnSpcReduction="20000"/>
          </a:bodyPr>
          <a:lstStyle/>
          <a:p>
            <a:pPr algn="just">
              <a:lnSpc>
                <a:spcPct val="160000"/>
              </a:lnSpc>
            </a:pPr>
            <a:r>
              <a:rPr lang="en-US" sz="2600" dirty="0" smtClean="0">
                <a:latin typeface="Times New Roman" pitchFamily="18" charset="0"/>
                <a:cs typeface="Times New Roman" pitchFamily="18" charset="0"/>
              </a:rPr>
              <a:t>To reduce the amount of storage required, the image can be divided into many smaller images, and the depth buffer algorithm is applied to each in turn.</a:t>
            </a:r>
          </a:p>
          <a:p>
            <a:pPr algn="just">
              <a:lnSpc>
                <a:spcPct val="160000"/>
              </a:lnSpc>
            </a:pPr>
            <a:r>
              <a:rPr lang="en-US" sz="2600" dirty="0" smtClean="0">
                <a:latin typeface="Times New Roman" pitchFamily="18" charset="0"/>
                <a:cs typeface="Times New Roman" pitchFamily="18" charset="0"/>
              </a:rPr>
              <a:t>For example, the original 500 x 500 raster can be divided into 100 </a:t>
            </a:r>
            <a:r>
              <a:rPr lang="en-US" sz="2600" dirty="0" err="1" smtClean="0">
                <a:latin typeface="Times New Roman" pitchFamily="18" charset="0"/>
                <a:cs typeface="Times New Roman" pitchFamily="18" charset="0"/>
              </a:rPr>
              <a:t>rasters</a:t>
            </a:r>
            <a:r>
              <a:rPr lang="en-US" sz="2600" dirty="0" smtClean="0">
                <a:latin typeface="Times New Roman" pitchFamily="18" charset="0"/>
                <a:cs typeface="Times New Roman" pitchFamily="18" charset="0"/>
              </a:rPr>
              <a:t> each 50 x 50 pixels.</a:t>
            </a:r>
          </a:p>
          <a:p>
            <a:pPr algn="just">
              <a:lnSpc>
                <a:spcPct val="160000"/>
              </a:lnSpc>
            </a:pPr>
            <a:r>
              <a:rPr lang="en-US" sz="2600" dirty="0" smtClean="0">
                <a:latin typeface="Times New Roman" pitchFamily="18" charset="0"/>
                <a:cs typeface="Times New Roman" pitchFamily="18" charset="0"/>
              </a:rPr>
              <a:t>Processing each small raster requires array of only 2500 elements, but execution time grows because each polygon is processed many times.</a:t>
            </a:r>
          </a:p>
          <a:p>
            <a:pPr algn="just">
              <a:lnSpc>
                <a:spcPct val="160000"/>
              </a:lnSpc>
            </a:pPr>
            <a:r>
              <a:rPr lang="en-US" sz="2600" dirty="0" smtClean="0">
                <a:latin typeface="Times New Roman" pitchFamily="18" charset="0"/>
                <a:cs typeface="Times New Roman" pitchFamily="18" charset="0"/>
              </a:rPr>
              <a:t>Subdivision of the screen does not always increase execution time instead it can help reduce the work required to generate the image. This reduction arises because of coherence between small regions of the screen.</a:t>
            </a:r>
          </a:p>
          <a:p>
            <a:pPr>
              <a:buNone/>
            </a:pPr>
            <a:endParaRPr lang="en-US" dirty="0"/>
          </a:p>
        </p:txBody>
      </p:sp>
      <p:sp>
        <p:nvSpPr>
          <p:cNvPr id="4" name="Title 1"/>
          <p:cNvSpPr>
            <a:spLocks noGrp="1"/>
          </p:cNvSpPr>
          <p:nvPr>
            <p:ph type="title"/>
          </p:nvPr>
        </p:nvSpPr>
        <p:spPr>
          <a:xfrm>
            <a:off x="107504"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2.Depth-Buffer(Z-Buffer) Algorithm</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normAutofit fontScale="90000"/>
          </a:bodyPr>
          <a:lstStyle/>
          <a:p>
            <a:r>
              <a:rPr lang="en-US" sz="3200" b="1" dirty="0" smtClean="0">
                <a:solidFill>
                  <a:srgbClr val="FFC000"/>
                </a:solidFill>
                <a:latin typeface="Times New Roman" pitchFamily="18" charset="0"/>
                <a:cs typeface="Times New Roman" pitchFamily="18" charset="0"/>
              </a:rPr>
              <a:t>Scan Line Algorithm</a:t>
            </a:r>
            <a:r>
              <a:rPr lang="en-US" b="1" dirty="0" smtClean="0"/>
              <a:t/>
            </a:r>
            <a:br>
              <a:rPr lang="en-US" b="1" dirty="0" smtClean="0"/>
            </a:br>
            <a:endParaRPr lang="en-US" dirty="0"/>
          </a:p>
        </p:txBody>
      </p:sp>
      <p:sp>
        <p:nvSpPr>
          <p:cNvPr id="3" name="Content Placeholder 2"/>
          <p:cNvSpPr>
            <a:spLocks noGrp="1"/>
          </p:cNvSpPr>
          <p:nvPr>
            <p:ph idx="1"/>
          </p:nvPr>
        </p:nvSpPr>
        <p:spPr>
          <a:xfrm>
            <a:off x="457200" y="1124744"/>
            <a:ext cx="8229600" cy="5001419"/>
          </a:xfrm>
        </p:spPr>
        <p:txBody>
          <a:bodyPr>
            <a:normAutofit/>
          </a:bodyPr>
          <a:lstStyle/>
          <a:p>
            <a:pPr algn="just">
              <a:lnSpc>
                <a:spcPct val="150000"/>
              </a:lnSpc>
            </a:pPr>
            <a:r>
              <a:rPr lang="en-US" sz="2000" dirty="0" smtClean="0">
                <a:latin typeface="Times New Roman" pitchFamily="18" charset="0"/>
                <a:cs typeface="Times New Roman" pitchFamily="18" charset="0"/>
              </a:rPr>
              <a:t>It is an image space algorithm. It processes one line at a time rather than one pixel at a time. </a:t>
            </a:r>
          </a:p>
          <a:p>
            <a:pPr algn="just">
              <a:lnSpc>
                <a:spcPct val="150000"/>
              </a:lnSpc>
            </a:pPr>
            <a:r>
              <a:rPr lang="en-US" sz="2000" dirty="0" smtClean="0">
                <a:latin typeface="Times New Roman" pitchFamily="18" charset="0"/>
                <a:cs typeface="Times New Roman" pitchFamily="18" charset="0"/>
              </a:rPr>
              <a:t>It uses the concept area of coherence. This algorithm records edge list, active edge list. So accurate book keeping is necessary. </a:t>
            </a:r>
          </a:p>
          <a:p>
            <a:pPr algn="just">
              <a:lnSpc>
                <a:spcPct val="150000"/>
              </a:lnSpc>
            </a:pPr>
            <a:r>
              <a:rPr lang="en-US" sz="2000" dirty="0" smtClean="0">
                <a:latin typeface="Times New Roman" pitchFamily="18" charset="0"/>
                <a:cs typeface="Times New Roman" pitchFamily="18" charset="0"/>
              </a:rPr>
              <a:t>The edge list or edge table contains the coordinate of two endpoints. Active Edge List (AEL) contain edges a given scan line intersects during its sweep. </a:t>
            </a:r>
          </a:p>
          <a:p>
            <a:pPr algn="just">
              <a:lnSpc>
                <a:spcPct val="150000"/>
              </a:lnSpc>
            </a:pPr>
            <a:r>
              <a:rPr lang="en-US" sz="2000" dirty="0" smtClean="0">
                <a:latin typeface="Times New Roman" pitchFamily="18" charset="0"/>
                <a:cs typeface="Times New Roman" pitchFamily="18" charset="0"/>
              </a:rPr>
              <a:t>The active edge list (AEL) should be sorted in increasing order of x. The AEL is dynamic, growing and shrinking.</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checkerboard(across)">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checkerboard(across)">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checkerboard(across)">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checkerboard(across)">
                                      <p:cBhvr>
                                        <p:cTn id="4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544616"/>
          </a:xfrm>
        </p:spPr>
        <p:txBody>
          <a:bodyPr>
            <a:noAutofit/>
          </a:bodyPr>
          <a:lstStyle/>
          <a:p>
            <a:pPr>
              <a:lnSpc>
                <a:spcPct val="150000"/>
              </a:lnSpc>
              <a:buNone/>
            </a:pPr>
            <a:r>
              <a:rPr lang="en-US" sz="2000" dirty="0" smtClean="0">
                <a:latin typeface="Times New Roman" pitchFamily="18" charset="0"/>
                <a:cs typeface="Times New Roman" pitchFamily="18" charset="0"/>
              </a:rPr>
              <a:t>	Following figures shown edges and active edge list. The active edge list for scan line AC</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contain e</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,e</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,e</a:t>
            </a:r>
            <a:r>
              <a:rPr lang="en-US" sz="2000" baseline="-25000" dirty="0" smtClean="0">
                <a:latin typeface="Times New Roman" pitchFamily="18" charset="0"/>
                <a:cs typeface="Times New Roman" pitchFamily="18" charset="0"/>
              </a:rPr>
              <a:t>5</a:t>
            </a:r>
            <a:r>
              <a:rPr lang="en-US" sz="2000" dirty="0" smtClean="0">
                <a:latin typeface="Times New Roman" pitchFamily="18" charset="0"/>
                <a:cs typeface="Times New Roman" pitchFamily="18" charset="0"/>
              </a:rPr>
              <a:t>,e</a:t>
            </a:r>
            <a:r>
              <a:rPr lang="en-US" sz="2000" baseline="-25000" dirty="0" smtClean="0">
                <a:latin typeface="Times New Roman" pitchFamily="18" charset="0"/>
                <a:cs typeface="Times New Roman" pitchFamily="18" charset="0"/>
              </a:rPr>
              <a:t>6</a:t>
            </a:r>
            <a:r>
              <a:rPr lang="en-US" sz="2000" dirty="0" smtClean="0">
                <a:latin typeface="Times New Roman" pitchFamily="18" charset="0"/>
                <a:cs typeface="Times New Roman" pitchFamily="18" charset="0"/>
              </a:rPr>
              <a:t> edges. </a:t>
            </a:r>
          </a:p>
          <a:p>
            <a:pPr>
              <a:lnSpc>
                <a:spcPct val="150000"/>
              </a:lnSpc>
              <a:buNone/>
            </a:pPr>
            <a:endParaRPr lang="en-US" sz="2000" dirty="0" smtClean="0">
              <a:latin typeface="Times New Roman" pitchFamily="18" charset="0"/>
              <a:cs typeface="Times New Roman" pitchFamily="18" charset="0"/>
            </a:endParaRPr>
          </a:p>
          <a:p>
            <a:pPr>
              <a:lnSpc>
                <a:spcPct val="150000"/>
              </a:lnSpc>
              <a:buNone/>
            </a:pPr>
            <a:endParaRPr lang="en-IN" sz="2000" dirty="0" smtClean="0">
              <a:latin typeface="Times New Roman" pitchFamily="18" charset="0"/>
              <a:cs typeface="Times New Roman" pitchFamily="18" charset="0"/>
            </a:endParaRPr>
          </a:p>
          <a:p>
            <a:pPr algn="just">
              <a:lnSpc>
                <a:spcPct val="150000"/>
              </a:lnSpc>
              <a:buNone/>
            </a:pPr>
            <a:endParaRPr lang="en-IN" sz="2000" dirty="0" smtClean="0">
              <a:latin typeface="Times New Roman" pitchFamily="18" charset="0"/>
              <a:cs typeface="Times New Roman" pitchFamily="18" charset="0"/>
            </a:endParaRPr>
          </a:p>
          <a:p>
            <a:pPr algn="just">
              <a:lnSpc>
                <a:spcPct val="150000"/>
              </a:lnSpc>
              <a:buNone/>
            </a:pPr>
            <a:endParaRPr lang="en-IN" sz="2000" dirty="0" smtClean="0">
              <a:latin typeface="Times New Roman" pitchFamily="18" charset="0"/>
              <a:cs typeface="Times New Roman" pitchFamily="18" charset="0"/>
            </a:endParaRPr>
          </a:p>
          <a:p>
            <a:pPr algn="just">
              <a:lnSpc>
                <a:spcPct val="150000"/>
              </a:lnSpc>
              <a:buNone/>
            </a:pPr>
            <a:endParaRPr lang="en-IN" sz="2000" dirty="0" smtClean="0">
              <a:latin typeface="Times New Roman" pitchFamily="18" charset="0"/>
              <a:cs typeface="Times New Roman" pitchFamily="18" charset="0"/>
            </a:endParaRPr>
          </a:p>
          <a:p>
            <a:pPr algn="just">
              <a:lnSpc>
                <a:spcPct val="150000"/>
              </a:lnSpc>
              <a:buFont typeface="Wingdings" pitchFamily="2" charset="2"/>
              <a:buChar char="v"/>
            </a:pPr>
            <a:r>
              <a:rPr lang="en-US" sz="2000" dirty="0" smtClean="0">
                <a:latin typeface="Times New Roman" pitchFamily="18" charset="0"/>
                <a:cs typeface="Times New Roman" pitchFamily="18" charset="0"/>
              </a:rPr>
              <a:t>Scan line can deal with multiple surfaces.</a:t>
            </a:r>
          </a:p>
          <a:p>
            <a:pPr algn="just">
              <a:lnSpc>
                <a:spcPct val="150000"/>
              </a:lnSpc>
              <a:buFont typeface="Wingdings" pitchFamily="2" charset="2"/>
              <a:buChar char="v"/>
            </a:pPr>
            <a:r>
              <a:rPr lang="en-US" sz="2000" dirty="0" smtClean="0">
                <a:latin typeface="Times New Roman" pitchFamily="18" charset="0"/>
                <a:cs typeface="Times New Roman" pitchFamily="18" charset="0"/>
              </a:rPr>
              <a:t> As each scan line is processed, this line will intersect many surfaces. </a:t>
            </a:r>
          </a:p>
          <a:p>
            <a:pPr algn="just">
              <a:lnSpc>
                <a:spcPct val="150000"/>
              </a:lnSpc>
              <a:buFont typeface="Wingdings" pitchFamily="2" charset="2"/>
              <a:buChar char="v"/>
            </a:pPr>
            <a:r>
              <a:rPr lang="en-US" sz="2000" dirty="0" smtClean="0">
                <a:latin typeface="Times New Roman" pitchFamily="18" charset="0"/>
                <a:cs typeface="Times New Roman" pitchFamily="18" charset="0"/>
              </a:rPr>
              <a:t>The intersecting line will determine which surface is visible.</a:t>
            </a:r>
          </a:p>
          <a:p>
            <a:pPr algn="just">
              <a:lnSpc>
                <a:spcPct val="150000"/>
              </a:lnSpc>
              <a:buFont typeface="Wingdings" pitchFamily="2" charset="2"/>
              <a:buChar char="v"/>
            </a:pPr>
            <a:r>
              <a:rPr lang="en-US" sz="2000" dirty="0" smtClean="0">
                <a:latin typeface="Times New Roman" pitchFamily="18" charset="0"/>
                <a:cs typeface="Times New Roman" pitchFamily="18" charset="0"/>
              </a:rPr>
              <a:t> Depth calculation for each surface is done. </a:t>
            </a:r>
          </a:p>
          <a:p>
            <a:pPr>
              <a:lnSpc>
                <a:spcPct val="150000"/>
              </a:lnSpc>
              <a:buNone/>
            </a:pPr>
            <a:endParaRPr lang="en-US" sz="2000" dirty="0" smtClean="0">
              <a:latin typeface="Times New Roman" pitchFamily="18" charset="0"/>
              <a:cs typeface="Times New Roman" pitchFamily="18" charset="0"/>
            </a:endParaRPr>
          </a:p>
          <a:p>
            <a:pPr>
              <a:buNone/>
            </a:pPr>
            <a:endParaRPr lang="en-US" sz="2000" dirty="0"/>
          </a:p>
        </p:txBody>
      </p:sp>
      <p:sp>
        <p:nvSpPr>
          <p:cNvPr id="4" name="Title 1"/>
          <p:cNvSpPr>
            <a:spLocks noGrp="1"/>
          </p:cNvSpPr>
          <p:nvPr>
            <p:ph type="title"/>
          </p:nvPr>
        </p:nvSpPr>
        <p:spPr>
          <a:xfrm>
            <a:off x="457200" y="332656"/>
            <a:ext cx="8229600" cy="1143000"/>
          </a:xfrm>
        </p:spPr>
        <p:txBody>
          <a:bodyPr>
            <a:normAutofit fontScale="90000"/>
          </a:bodyPr>
          <a:lstStyle/>
          <a:p>
            <a:r>
              <a:rPr lang="en-US" sz="3200" b="1" dirty="0" smtClean="0">
                <a:solidFill>
                  <a:srgbClr val="FFC000"/>
                </a:solidFill>
                <a:latin typeface="Times New Roman" pitchFamily="18" charset="0"/>
                <a:cs typeface="Times New Roman" pitchFamily="18" charset="0"/>
              </a:rPr>
              <a:t>Scan Line Algorithm</a:t>
            </a:r>
            <a:r>
              <a:rPr lang="en-US" b="1" dirty="0" smtClean="0"/>
              <a:t/>
            </a:r>
            <a:br>
              <a:rPr lang="en-US" b="1" dirty="0" smtClean="0"/>
            </a:br>
            <a:endParaRPr lang="en-US" dirty="0"/>
          </a:p>
        </p:txBody>
      </p:sp>
      <p:pic>
        <p:nvPicPr>
          <p:cNvPr id="5" name="Picture 4" descr="Scan Line Algorithm"/>
          <p:cNvPicPr/>
          <p:nvPr/>
        </p:nvPicPr>
        <p:blipFill>
          <a:blip r:embed="rId2" cstate="print"/>
          <a:srcRect/>
          <a:stretch>
            <a:fillRect/>
          </a:stretch>
        </p:blipFill>
        <p:spPr bwMode="auto">
          <a:xfrm>
            <a:off x="3059832" y="1916832"/>
            <a:ext cx="4536504" cy="2808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dirty="0" smtClean="0">
                <a:solidFill>
                  <a:srgbClr val="FFC000"/>
                </a:solidFill>
                <a:latin typeface="Times New Roman" pitchFamily="18" charset="0"/>
                <a:cs typeface="Times New Roman" pitchFamily="18" charset="0"/>
              </a:rPr>
              <a:t>Projection</a:t>
            </a:r>
            <a:r>
              <a:rPr lang="en-US" dirty="0" smtClean="0"/>
              <a:t/>
            </a:r>
            <a:br>
              <a:rPr lang="en-US" dirty="0" smtClean="0"/>
            </a:br>
            <a:endParaRPr lang="en-US" dirty="0"/>
          </a:p>
        </p:txBody>
      </p:sp>
      <p:sp>
        <p:nvSpPr>
          <p:cNvPr id="3" name="Content Placeholder 2"/>
          <p:cNvSpPr>
            <a:spLocks noGrp="1"/>
          </p:cNvSpPr>
          <p:nvPr>
            <p:ph idx="1"/>
          </p:nvPr>
        </p:nvSpPr>
        <p:spPr>
          <a:xfrm>
            <a:off x="457200" y="908720"/>
            <a:ext cx="8229600" cy="4525963"/>
          </a:xfrm>
        </p:spPr>
        <p:txBody>
          <a:bodyPr>
            <a:normAutofit/>
          </a:bodyPr>
          <a:lstStyle/>
          <a:p>
            <a:pPr algn="just">
              <a:lnSpc>
                <a:spcPct val="150000"/>
              </a:lnSpc>
              <a:buNone/>
            </a:pPr>
            <a:r>
              <a:rPr lang="en-US" sz="2000" dirty="0" smtClean="0">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It is the process of converting a 3D object into a 2D object. It is also defined as mapping or transformation of the object in projection plane or view plane. The view plane is displayed surface.</a:t>
            </a:r>
            <a:endParaRPr lang="en-US" sz="2000" dirty="0">
              <a:solidFill>
                <a:srgbClr val="FF0000"/>
              </a:solidFill>
              <a:latin typeface="Times New Roman" pitchFamily="18" charset="0"/>
              <a:cs typeface="Times New Roman" pitchFamily="18" charset="0"/>
            </a:endParaRPr>
          </a:p>
        </p:txBody>
      </p:sp>
      <p:pic>
        <p:nvPicPr>
          <p:cNvPr id="1026" name="Picture 2" descr="Projection"/>
          <p:cNvPicPr>
            <a:picLocks noChangeAspect="1" noChangeArrowheads="1"/>
          </p:cNvPicPr>
          <p:nvPr/>
        </p:nvPicPr>
        <p:blipFill>
          <a:blip r:embed="rId2" cstate="print"/>
          <a:srcRect/>
          <a:stretch>
            <a:fillRect/>
          </a:stretch>
        </p:blipFill>
        <p:spPr bwMode="auto">
          <a:xfrm>
            <a:off x="1979712" y="2276872"/>
            <a:ext cx="5544616" cy="4251267"/>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lum bright="-40000" contrast="40000"/>
          </a:blip>
          <a:srcRect/>
          <a:stretch>
            <a:fillRect/>
          </a:stretch>
        </p:blipFill>
        <p:spPr bwMode="auto">
          <a:xfrm>
            <a:off x="1619672" y="2253326"/>
            <a:ext cx="6048672" cy="4272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a:spLocks noGrp="1"/>
          </p:cNvSpPr>
          <p:nvPr>
            <p:ph type="title"/>
          </p:nvPr>
        </p:nvSpPr>
        <p:spPr>
          <a:xfrm>
            <a:off x="457200" y="332656"/>
            <a:ext cx="8229600" cy="1143000"/>
          </a:xfrm>
        </p:spPr>
        <p:txBody>
          <a:bodyPr>
            <a:normAutofit fontScale="90000"/>
          </a:bodyPr>
          <a:lstStyle/>
          <a:p>
            <a:r>
              <a:rPr lang="en-US" sz="3200" b="1" dirty="0" smtClean="0">
                <a:solidFill>
                  <a:srgbClr val="FFC000"/>
                </a:solidFill>
                <a:latin typeface="Times New Roman" pitchFamily="18" charset="0"/>
                <a:cs typeface="Times New Roman" pitchFamily="18" charset="0"/>
              </a:rPr>
              <a:t>Scan Line Algorithm</a:t>
            </a:r>
            <a:r>
              <a:rPr lang="en-US" b="1" dirty="0" smtClean="0"/>
              <a:t/>
            </a:r>
            <a:br>
              <a:rPr lang="en-US" b="1" dirty="0" smtClean="0"/>
            </a:br>
            <a:endParaRPr lang="en-US" dirty="0"/>
          </a:p>
        </p:txBody>
      </p:sp>
      <p:sp>
        <p:nvSpPr>
          <p:cNvPr id="6" name="Rectangle 5"/>
          <p:cNvSpPr/>
          <p:nvPr/>
        </p:nvSpPr>
        <p:spPr>
          <a:xfrm>
            <a:off x="683568" y="908720"/>
            <a:ext cx="7416824" cy="1338828"/>
          </a:xfrm>
          <a:prstGeom prst="rect">
            <a:avLst/>
          </a:prstGeom>
        </p:spPr>
        <p:txBody>
          <a:bodyPr wrap="square">
            <a:spAutoFit/>
          </a:bodyPr>
          <a:lstStyle/>
          <a:p>
            <a:pPr algn="just">
              <a:lnSpc>
                <a:spcPct val="150000"/>
              </a:lnSpc>
              <a:buFont typeface="Wingdings" pitchFamily="2" charset="2"/>
              <a:buChar char="v"/>
            </a:pPr>
            <a:r>
              <a:rPr lang="en-US" dirty="0" smtClean="0">
                <a:latin typeface="Times New Roman" pitchFamily="18" charset="0"/>
                <a:cs typeface="Times New Roman" pitchFamily="18" charset="0"/>
              </a:rPr>
              <a:t>The surface rear to view plane is defined. </a:t>
            </a:r>
          </a:p>
          <a:p>
            <a:pPr algn="just">
              <a:lnSpc>
                <a:spcPct val="150000"/>
              </a:lnSpc>
              <a:buFont typeface="Wingdings" pitchFamily="2" charset="2"/>
              <a:buChar char="v"/>
            </a:pPr>
            <a:r>
              <a:rPr lang="en-US" dirty="0" smtClean="0">
                <a:latin typeface="Times New Roman" pitchFamily="18" charset="0"/>
                <a:cs typeface="Times New Roman" pitchFamily="18" charset="0"/>
              </a:rPr>
              <a:t>When the visibility of a surface is determined, then intensity value is entered into refresh buffer.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heckerboard(across)">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checkerboard(across)">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Depth-Sort Method</a:t>
            </a:r>
            <a:endParaRPr lang="en-US" sz="3200"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323528" y="980728"/>
            <a:ext cx="8229600" cy="5328592"/>
          </a:xfrm>
        </p:spPr>
        <p:txBody>
          <a:bodyPr>
            <a:normAutofit fontScale="92500" lnSpcReduction="20000"/>
          </a:bodyPr>
          <a:lstStyle/>
          <a:p>
            <a:pPr algn="just">
              <a:lnSpc>
                <a:spcPct val="150000"/>
              </a:lnSpc>
              <a:buNone/>
            </a:pPr>
            <a:endParaRPr lang="en-US" sz="2000" dirty="0" smtClean="0">
              <a:latin typeface="Times New Roman" pitchFamily="18" charset="0"/>
              <a:cs typeface="Times New Roman" pitchFamily="18" charset="0"/>
            </a:endParaRPr>
          </a:p>
          <a:p>
            <a:pPr algn="just">
              <a:lnSpc>
                <a:spcPct val="150000"/>
              </a:lnSpc>
              <a:buNone/>
            </a:pPr>
            <a:r>
              <a:rPr lang="en-US" sz="2000" dirty="0" smtClean="0">
                <a:latin typeface="Times New Roman" pitchFamily="18" charset="0"/>
                <a:cs typeface="Times New Roman" pitchFamily="18" charset="0"/>
              </a:rPr>
              <a:t>1.   </a:t>
            </a:r>
            <a:r>
              <a:rPr lang="en-US" sz="2200" dirty="0" smtClean="0">
                <a:latin typeface="Times New Roman" pitchFamily="18" charset="0"/>
                <a:cs typeface="Times New Roman" pitchFamily="18" charset="0"/>
              </a:rPr>
              <a:t>Sort all surfaces according to their distances from the view point.</a:t>
            </a:r>
          </a:p>
          <a:p>
            <a:pPr algn="just">
              <a:lnSpc>
                <a:spcPct val="150000"/>
              </a:lnSpc>
              <a:buNone/>
            </a:pPr>
            <a:r>
              <a:rPr lang="en-US" sz="2200" dirty="0" smtClean="0">
                <a:latin typeface="Times New Roman" pitchFamily="18" charset="0"/>
                <a:cs typeface="Times New Roman" pitchFamily="18" charset="0"/>
              </a:rPr>
              <a:t>2. Render the surfaces to the image buffer one at a time starting from the farthest surface.</a:t>
            </a:r>
          </a:p>
          <a:p>
            <a:pPr algn="just">
              <a:lnSpc>
                <a:spcPct val="150000"/>
              </a:lnSpc>
              <a:buNone/>
            </a:pPr>
            <a:r>
              <a:rPr lang="en-US" sz="2200" dirty="0" smtClean="0">
                <a:latin typeface="Times New Roman" pitchFamily="18" charset="0"/>
                <a:cs typeface="Times New Roman" pitchFamily="18" charset="0"/>
              </a:rPr>
              <a:t>3.  Surfaces close to the view point will replace those which are far away.</a:t>
            </a:r>
          </a:p>
          <a:p>
            <a:pPr algn="just">
              <a:lnSpc>
                <a:spcPct val="150000"/>
              </a:lnSpc>
              <a:buNone/>
            </a:pPr>
            <a:r>
              <a:rPr lang="en-US" sz="2200" dirty="0" smtClean="0">
                <a:latin typeface="Times New Roman" pitchFamily="18" charset="0"/>
                <a:cs typeface="Times New Roman" pitchFamily="18" charset="0"/>
              </a:rPr>
              <a:t>4. After all surfaces have been processed, the image buffer stores the final image.</a:t>
            </a:r>
          </a:p>
          <a:p>
            <a:pPr algn="just">
              <a:lnSpc>
                <a:spcPct val="150000"/>
              </a:lnSpc>
              <a:buNone/>
            </a:pPr>
            <a:endParaRPr lang="en-IN" sz="2200" dirty="0" smtClean="0">
              <a:latin typeface="Times New Roman" pitchFamily="18" charset="0"/>
              <a:cs typeface="Times New Roman" pitchFamily="18" charset="0"/>
            </a:endParaRPr>
          </a:p>
          <a:p>
            <a:pPr algn="just">
              <a:lnSpc>
                <a:spcPct val="150000"/>
              </a:lnSpc>
              <a:buNone/>
            </a:pPr>
            <a:r>
              <a:rPr lang="en-US" sz="2200" dirty="0" smtClean="0">
                <a:latin typeface="Times New Roman" pitchFamily="18" charset="0"/>
                <a:cs typeface="Times New Roman" pitchFamily="18" charset="0"/>
              </a:rPr>
              <a:t>	The basic idea of this method is simple. When there are only a few objects in the scene, this method can be very fast. However, as the number of objects increases, the sorting process can become very complex and time consuming.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amond(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amond(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amond(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amond(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amond(i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algn="just">
              <a:lnSpc>
                <a:spcPct val="150000"/>
              </a:lnSpc>
              <a:buNone/>
            </a:pPr>
            <a:endParaRPr lang="en-US" sz="2000" b="1" dirty="0" smtClean="0">
              <a:latin typeface="Times New Roman" pitchFamily="18" charset="0"/>
              <a:cs typeface="Times New Roman" pitchFamily="18" charset="0"/>
            </a:endParaRPr>
          </a:p>
          <a:p>
            <a:pPr algn="just">
              <a:lnSpc>
                <a:spcPct val="150000"/>
              </a:lnSpc>
              <a:buNone/>
            </a:pPr>
            <a:r>
              <a:rPr lang="en-US" sz="2000" b="1" dirty="0" smtClean="0">
                <a:latin typeface="Times New Roman" pitchFamily="18" charset="0"/>
                <a:cs typeface="Times New Roman" pitchFamily="18" charset="0"/>
              </a:rPr>
              <a:t>Example:</a:t>
            </a:r>
          </a:p>
          <a:p>
            <a:pPr algn="just">
              <a:lnSpc>
                <a:spcPct val="150000"/>
              </a:lnSpc>
            </a:pPr>
            <a:r>
              <a:rPr lang="en-US" sz="2000" dirty="0" smtClean="0">
                <a:latin typeface="Times New Roman" pitchFamily="18" charset="0"/>
                <a:cs typeface="Times New Roman" pitchFamily="18" charset="0"/>
              </a:rPr>
              <a:t> Assuming we are viewing along the z axis. </a:t>
            </a:r>
          </a:p>
          <a:p>
            <a:pPr algn="just">
              <a:lnSpc>
                <a:spcPct val="150000"/>
              </a:lnSpc>
            </a:pPr>
            <a:r>
              <a:rPr lang="en-US" sz="2000" dirty="0" smtClean="0">
                <a:latin typeface="Times New Roman" pitchFamily="18" charset="0"/>
                <a:cs typeface="Times New Roman" pitchFamily="18" charset="0"/>
              </a:rPr>
              <a:t>Surface S with the greatest depth is then compared to other surfaces in the list to determine whether there are any overlaps in depth.</a:t>
            </a:r>
          </a:p>
          <a:p>
            <a:pPr algn="just">
              <a:lnSpc>
                <a:spcPct val="150000"/>
              </a:lnSpc>
            </a:pPr>
            <a:r>
              <a:rPr lang="en-US" sz="2000" dirty="0" smtClean="0">
                <a:latin typeface="Times New Roman" pitchFamily="18" charset="0"/>
                <a:cs typeface="Times New Roman" pitchFamily="18" charset="0"/>
              </a:rPr>
              <a:t> If no depth overlaps occur, S can be scan converted. This process is repeated for the next surface in the list. </a:t>
            </a:r>
          </a:p>
          <a:p>
            <a:pPr algn="just">
              <a:lnSpc>
                <a:spcPct val="150000"/>
              </a:lnSpc>
            </a:pPr>
            <a:r>
              <a:rPr lang="en-US" sz="2000" dirty="0" smtClean="0">
                <a:latin typeface="Times New Roman" pitchFamily="18" charset="0"/>
                <a:cs typeface="Times New Roman" pitchFamily="18" charset="0"/>
              </a:rPr>
              <a:t>However, if depth overlap is detected, we need to make some additional comparisons to determine whether any of the surfaces should be reordered.</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Depth-Sort Method</a:t>
            </a: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amond(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amond(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amond(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amond(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amond(i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Depth-Sort Method</a:t>
            </a:r>
            <a:endParaRPr lang="en-US" sz="3200" dirty="0">
              <a:solidFill>
                <a:srgbClr val="FFC000"/>
              </a:solidFill>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cstate="print"/>
          <a:srcRect l="8929" t="5989" r="10714" b="6165"/>
          <a:stretch>
            <a:fillRect/>
          </a:stretch>
        </p:blipFill>
        <p:spPr bwMode="auto">
          <a:xfrm>
            <a:off x="971600" y="980728"/>
            <a:ext cx="3096344" cy="3027536"/>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r="5631"/>
          <a:stretch>
            <a:fillRect/>
          </a:stretch>
        </p:blipFill>
        <p:spPr bwMode="auto">
          <a:xfrm>
            <a:off x="4644008" y="980728"/>
            <a:ext cx="3368250" cy="2952328"/>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t="9776"/>
          <a:stretch>
            <a:fillRect/>
          </a:stretch>
        </p:blipFill>
        <p:spPr bwMode="auto">
          <a:xfrm>
            <a:off x="1043608" y="4005064"/>
            <a:ext cx="3241923" cy="2569840"/>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4788024" y="3861048"/>
            <a:ext cx="3384376" cy="272452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diamond(in)">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diamond(in)">
                                      <p:cBhvr>
                                        <p:cTn id="17" dur="1000"/>
                                        <p:tgtEl>
                                          <p:spTgt spid="307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diamond(in)">
                                      <p:cBhvr>
                                        <p:cTn id="2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971600" y="908720"/>
            <a:ext cx="3240360" cy="3510544"/>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499992" y="908720"/>
            <a:ext cx="3240360" cy="3891392"/>
          </a:xfrm>
          <a:prstGeom prst="rect">
            <a:avLst/>
          </a:prstGeom>
          <a:noFill/>
          <a:ln w="9525">
            <a:noFill/>
            <a:miter lim="800000"/>
            <a:headEnd/>
            <a:tailEnd/>
          </a:ln>
        </p:spPr>
      </p:pic>
      <p:sp>
        <p:nvSpPr>
          <p:cNvPr id="6"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Depth-Sort Method</a:t>
            </a:r>
            <a:endParaRPr lang="en-US" sz="3200" dirty="0">
              <a:solidFill>
                <a:srgbClr val="FFC000"/>
              </a:solidFill>
              <a:latin typeface="Times New Roman" pitchFamily="18" charset="0"/>
              <a:cs typeface="Times New Roman" pitchFamily="18" charset="0"/>
            </a:endParaRPr>
          </a:p>
        </p:txBody>
      </p:sp>
      <p:sp>
        <p:nvSpPr>
          <p:cNvPr id="7" name="Rectangle 6"/>
          <p:cNvSpPr/>
          <p:nvPr/>
        </p:nvSpPr>
        <p:spPr>
          <a:xfrm>
            <a:off x="611560" y="4743312"/>
            <a:ext cx="8424936" cy="1421992"/>
          </a:xfrm>
          <a:prstGeom prst="rect">
            <a:avLst/>
          </a:prstGeom>
        </p:spPr>
        <p:txBody>
          <a:bodyPr wrap="square">
            <a:spAutoFit/>
          </a:bodyPr>
          <a:lstStyle/>
          <a:p>
            <a:pPr>
              <a:lnSpc>
                <a:spcPct val="150000"/>
              </a:lnSpc>
            </a:pPr>
            <a:r>
              <a:rPr lang="en-US" sz="2000" dirty="0" smtClean="0">
                <a:latin typeface="Times New Roman" pitchFamily="18" charset="0"/>
                <a:cs typeface="Times New Roman" pitchFamily="18" charset="0"/>
              </a:rPr>
              <a:t>In case if there are any overlaps in depth, we need to make some additional comparisons to determine whether a pair of surfaces should be reordered. The checking is as follows: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amond(in)">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diamond(in)">
                                      <p:cBhvr>
                                        <p:cTn id="12" dur="20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amond(in)">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buNone/>
            </a:pPr>
            <a:r>
              <a:rPr lang="en-US" sz="2000" dirty="0" smtClean="0">
                <a:latin typeface="Times New Roman" pitchFamily="18" charset="0"/>
                <a:cs typeface="Times New Roman" pitchFamily="18" charset="0"/>
              </a:rPr>
              <a:t>a. The bounding rectangles in the </a:t>
            </a:r>
            <a:r>
              <a:rPr lang="en-US" sz="2000" dirty="0" err="1" smtClean="0">
                <a:latin typeface="Times New Roman" pitchFamily="18" charset="0"/>
                <a:cs typeface="Times New Roman" pitchFamily="18" charset="0"/>
              </a:rPr>
              <a:t>xy</a:t>
            </a:r>
            <a:r>
              <a:rPr lang="en-US" sz="2000" dirty="0" smtClean="0">
                <a:latin typeface="Times New Roman" pitchFamily="18" charset="0"/>
                <a:cs typeface="Times New Roman" pitchFamily="18" charset="0"/>
              </a:rPr>
              <a:t> plane for the 2 surfaces do not overlap</a:t>
            </a:r>
          </a:p>
          <a:p>
            <a:pPr>
              <a:lnSpc>
                <a:spcPct val="150000"/>
              </a:lnSpc>
              <a:buNone/>
            </a:pPr>
            <a:r>
              <a:rPr lang="en-US" sz="2000" dirty="0" smtClean="0">
                <a:latin typeface="Times New Roman" pitchFamily="18" charset="0"/>
                <a:cs typeface="Times New Roman" pitchFamily="18" charset="0"/>
              </a:rPr>
              <a:t>b. The surface S with greater depth is completely behind the overlapping surface relative to the viewing position.</a:t>
            </a:r>
          </a:p>
          <a:p>
            <a:pPr>
              <a:lnSpc>
                <a:spcPct val="150000"/>
              </a:lnSpc>
              <a:buNone/>
            </a:pPr>
            <a:r>
              <a:rPr lang="en-US" sz="2000" dirty="0" smtClean="0">
                <a:latin typeface="Times New Roman" pitchFamily="18" charset="0"/>
                <a:cs typeface="Times New Roman" pitchFamily="18" charset="0"/>
              </a:rPr>
              <a:t>C. The overlapping surface is completely in front of the surface S with greater depth relative to the viewing position.</a:t>
            </a:r>
          </a:p>
          <a:p>
            <a:pPr>
              <a:lnSpc>
                <a:spcPct val="150000"/>
              </a:lnSpc>
              <a:buNone/>
            </a:pPr>
            <a:r>
              <a:rPr lang="en-US" sz="2000" dirty="0" smtClean="0">
                <a:latin typeface="Times New Roman" pitchFamily="18" charset="0"/>
                <a:cs typeface="Times New Roman" pitchFamily="18" charset="0"/>
              </a:rPr>
              <a:t>d. The projections of the 2 surfaces onto the view plane do not overlap.</a:t>
            </a:r>
          </a:p>
          <a:p>
            <a:pPr>
              <a:lnSpc>
                <a:spcPct val="150000"/>
              </a:lnSpc>
              <a:buNone/>
            </a:pPr>
            <a:r>
              <a:rPr lang="en-US" sz="2000" dirty="0" smtClean="0">
                <a:latin typeface="Times New Roman" pitchFamily="18" charset="0"/>
                <a:cs typeface="Times New Roman" pitchFamily="18" charset="0"/>
              </a:rPr>
              <a:t>If any of the above tests is passed, then the surfaces no need to be re-ordered.</a:t>
            </a: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44624"/>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Depth-Sort Method</a:t>
            </a:r>
            <a:endParaRPr lang="en-US" sz="3200"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Area Subdivision Algorithm</a:t>
            </a:r>
            <a:r>
              <a:rPr lang="en-US" b="1" dirty="0"/>
              <a:t/>
            </a:r>
            <a:br>
              <a:rPr lang="en-US" b="1" dirty="0"/>
            </a:br>
            <a:endParaRPr lang="en-US" dirty="0"/>
          </a:p>
        </p:txBody>
      </p:sp>
      <p:sp>
        <p:nvSpPr>
          <p:cNvPr id="3" name="Content Placeholder 2"/>
          <p:cNvSpPr>
            <a:spLocks noGrp="1"/>
          </p:cNvSpPr>
          <p:nvPr>
            <p:ph idx="1"/>
          </p:nvPr>
        </p:nvSpPr>
        <p:spPr>
          <a:xfrm>
            <a:off x="395536" y="1052736"/>
            <a:ext cx="8229600" cy="5328592"/>
          </a:xfrm>
        </p:spPr>
        <p:txBody>
          <a:bodyPr>
            <a:normAutofit fontScale="70000" lnSpcReduction="20000"/>
          </a:bodyPr>
          <a:lstStyle/>
          <a:p>
            <a:pPr algn="just">
              <a:lnSpc>
                <a:spcPct val="170000"/>
              </a:lnSpc>
            </a:pPr>
            <a:r>
              <a:rPr lang="en-US" sz="2900" dirty="0">
                <a:latin typeface="Times New Roman" pitchFamily="18" charset="0"/>
                <a:cs typeface="Times New Roman" pitchFamily="18" charset="0"/>
              </a:rPr>
              <a:t>It was invented by John Warnock and also called a Warnock Algorithm</a:t>
            </a:r>
            <a:r>
              <a:rPr lang="en-US" sz="2900" dirty="0" smtClean="0">
                <a:latin typeface="Times New Roman" pitchFamily="18" charset="0"/>
                <a:cs typeface="Times New Roman" pitchFamily="18" charset="0"/>
              </a:rPr>
              <a:t>.</a:t>
            </a:r>
          </a:p>
          <a:p>
            <a:pPr algn="just">
              <a:lnSpc>
                <a:spcPct val="170000"/>
              </a:lnSpc>
            </a:pPr>
            <a:r>
              <a:rPr lang="en-US" sz="2900" dirty="0" smtClean="0">
                <a:latin typeface="Times New Roman" pitchFamily="18" charset="0"/>
                <a:cs typeface="Times New Roman" pitchFamily="18" charset="0"/>
              </a:rPr>
              <a:t> </a:t>
            </a:r>
            <a:r>
              <a:rPr lang="en-US" sz="2900" dirty="0">
                <a:latin typeface="Times New Roman" pitchFamily="18" charset="0"/>
                <a:cs typeface="Times New Roman" pitchFamily="18" charset="0"/>
              </a:rPr>
              <a:t>It is based on a divide &amp; conquer method. </a:t>
            </a:r>
            <a:endParaRPr lang="en-US" sz="2900" dirty="0" smtClean="0">
              <a:latin typeface="Times New Roman" pitchFamily="18" charset="0"/>
              <a:cs typeface="Times New Roman" pitchFamily="18" charset="0"/>
            </a:endParaRPr>
          </a:p>
          <a:p>
            <a:pPr algn="just">
              <a:lnSpc>
                <a:spcPct val="170000"/>
              </a:lnSpc>
            </a:pPr>
            <a:r>
              <a:rPr lang="en-US" sz="2900" dirty="0" smtClean="0">
                <a:latin typeface="Times New Roman" pitchFamily="18" charset="0"/>
                <a:cs typeface="Times New Roman" pitchFamily="18" charset="0"/>
              </a:rPr>
              <a:t>It </a:t>
            </a:r>
            <a:r>
              <a:rPr lang="en-US" sz="2900" dirty="0">
                <a:latin typeface="Times New Roman" pitchFamily="18" charset="0"/>
                <a:cs typeface="Times New Roman" pitchFamily="18" charset="0"/>
              </a:rPr>
              <a:t>uses fundamental of area coherence. </a:t>
            </a:r>
            <a:endParaRPr lang="en-US" sz="2900" dirty="0" smtClean="0">
              <a:latin typeface="Times New Roman" pitchFamily="18" charset="0"/>
              <a:cs typeface="Times New Roman" pitchFamily="18" charset="0"/>
            </a:endParaRPr>
          </a:p>
          <a:p>
            <a:pPr algn="just">
              <a:lnSpc>
                <a:spcPct val="170000"/>
              </a:lnSpc>
            </a:pPr>
            <a:r>
              <a:rPr lang="en-US" sz="2900" dirty="0" smtClean="0">
                <a:latin typeface="Times New Roman" pitchFamily="18" charset="0"/>
                <a:cs typeface="Times New Roman" pitchFamily="18" charset="0"/>
              </a:rPr>
              <a:t>It </a:t>
            </a:r>
            <a:r>
              <a:rPr lang="en-US" sz="2900" dirty="0">
                <a:latin typeface="Times New Roman" pitchFamily="18" charset="0"/>
                <a:cs typeface="Times New Roman" pitchFamily="18" charset="0"/>
              </a:rPr>
              <a:t>is used to resolve the visibility of algorithms. </a:t>
            </a:r>
            <a:endParaRPr lang="en-US" sz="2900" dirty="0" smtClean="0">
              <a:latin typeface="Times New Roman" pitchFamily="18" charset="0"/>
              <a:cs typeface="Times New Roman" pitchFamily="18" charset="0"/>
            </a:endParaRPr>
          </a:p>
          <a:p>
            <a:pPr algn="just">
              <a:lnSpc>
                <a:spcPct val="170000"/>
              </a:lnSpc>
            </a:pPr>
            <a:r>
              <a:rPr lang="en-US" sz="2900" dirty="0" smtClean="0">
                <a:latin typeface="Times New Roman" pitchFamily="18" charset="0"/>
                <a:cs typeface="Times New Roman" pitchFamily="18" charset="0"/>
              </a:rPr>
              <a:t>It </a:t>
            </a:r>
            <a:r>
              <a:rPr lang="en-US" sz="2900" dirty="0">
                <a:latin typeface="Times New Roman" pitchFamily="18" charset="0"/>
                <a:cs typeface="Times New Roman" pitchFamily="18" charset="0"/>
              </a:rPr>
              <a:t>classifies polygons in two cases i.e. trivial and non-trivial.</a:t>
            </a:r>
          </a:p>
          <a:p>
            <a:pPr algn="just">
              <a:lnSpc>
                <a:spcPct val="170000"/>
              </a:lnSpc>
            </a:pPr>
            <a:r>
              <a:rPr lang="en-US" sz="2900" dirty="0">
                <a:latin typeface="Times New Roman" pitchFamily="18" charset="0"/>
                <a:cs typeface="Times New Roman" pitchFamily="18" charset="0"/>
              </a:rPr>
              <a:t>Trivial cases are easily handled. Non trivial cases are divided into four equal subwindows. </a:t>
            </a:r>
            <a:endParaRPr lang="en-US" sz="2900" dirty="0" smtClean="0">
              <a:latin typeface="Times New Roman" pitchFamily="18" charset="0"/>
              <a:cs typeface="Times New Roman" pitchFamily="18" charset="0"/>
            </a:endParaRPr>
          </a:p>
          <a:p>
            <a:pPr algn="just">
              <a:lnSpc>
                <a:spcPct val="170000"/>
              </a:lnSpc>
            </a:pPr>
            <a:r>
              <a:rPr lang="en-US" sz="2900" dirty="0" smtClean="0">
                <a:latin typeface="Times New Roman" pitchFamily="18" charset="0"/>
                <a:cs typeface="Times New Roman" pitchFamily="18" charset="0"/>
              </a:rPr>
              <a:t>The </a:t>
            </a:r>
            <a:r>
              <a:rPr lang="en-US" sz="2900" dirty="0">
                <a:latin typeface="Times New Roman" pitchFamily="18" charset="0"/>
                <a:cs typeface="Times New Roman" pitchFamily="18" charset="0"/>
              </a:rPr>
              <a:t>windows are again further subdivided using recursion until all polygons classified trivial and non trivial.</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Area Subdivision Algorithm</a:t>
            </a:r>
            <a:r>
              <a:rPr lang="en-US" b="1" dirty="0"/>
              <a:t/>
            </a:r>
            <a:br>
              <a:rPr lang="en-US" b="1" dirty="0"/>
            </a:br>
            <a:endParaRPr lang="en-US" dirty="0"/>
          </a:p>
        </p:txBody>
      </p:sp>
      <p:pic>
        <p:nvPicPr>
          <p:cNvPr id="5" name="Picture 4" descr="Area Subdivision Algorithm"/>
          <p:cNvPicPr/>
          <p:nvPr/>
        </p:nvPicPr>
        <p:blipFill>
          <a:blip r:embed="rId2" cstate="print"/>
          <a:srcRect r="61207" b="68046"/>
          <a:stretch>
            <a:fillRect/>
          </a:stretch>
        </p:blipFill>
        <p:spPr bwMode="auto">
          <a:xfrm>
            <a:off x="755576" y="1196752"/>
            <a:ext cx="2160240" cy="2232248"/>
          </a:xfrm>
          <a:prstGeom prst="rect">
            <a:avLst/>
          </a:prstGeom>
          <a:noFill/>
          <a:ln w="9525">
            <a:noFill/>
            <a:miter lim="800000"/>
            <a:headEnd/>
            <a:tailEnd/>
          </a:ln>
        </p:spPr>
      </p:pic>
      <p:pic>
        <p:nvPicPr>
          <p:cNvPr id="6" name="Picture 5" descr="Area Subdivision Algorithm"/>
          <p:cNvPicPr/>
          <p:nvPr/>
        </p:nvPicPr>
        <p:blipFill>
          <a:blip r:embed="rId2" cstate="print"/>
          <a:srcRect t="33678" r="61982" b="32614"/>
          <a:stretch>
            <a:fillRect/>
          </a:stretch>
        </p:blipFill>
        <p:spPr bwMode="auto">
          <a:xfrm>
            <a:off x="6156176" y="1124744"/>
            <a:ext cx="1944000" cy="2232248"/>
          </a:xfrm>
          <a:prstGeom prst="rect">
            <a:avLst/>
          </a:prstGeom>
          <a:noFill/>
          <a:ln w="9525">
            <a:noFill/>
            <a:miter lim="800000"/>
            <a:headEnd/>
            <a:tailEnd/>
          </a:ln>
        </p:spPr>
      </p:pic>
      <p:pic>
        <p:nvPicPr>
          <p:cNvPr id="7" name="Picture 6" descr="Area Subdivision Algorithm"/>
          <p:cNvPicPr/>
          <p:nvPr/>
        </p:nvPicPr>
        <p:blipFill>
          <a:blip r:embed="rId2" cstate="print"/>
          <a:srcRect l="58433" b="68046"/>
          <a:stretch>
            <a:fillRect/>
          </a:stretch>
        </p:blipFill>
        <p:spPr bwMode="auto">
          <a:xfrm>
            <a:off x="3563888" y="1196752"/>
            <a:ext cx="2206655" cy="2232000"/>
          </a:xfrm>
          <a:prstGeom prst="rect">
            <a:avLst/>
          </a:prstGeom>
          <a:noFill/>
          <a:ln w="9525">
            <a:noFill/>
            <a:miter lim="800000"/>
            <a:headEnd/>
            <a:tailEnd/>
          </a:ln>
        </p:spPr>
      </p:pic>
      <p:pic>
        <p:nvPicPr>
          <p:cNvPr id="24578" name="Picture 2"/>
          <p:cNvPicPr>
            <a:picLocks noChangeAspect="1" noChangeArrowheads="1"/>
          </p:cNvPicPr>
          <p:nvPr/>
        </p:nvPicPr>
        <p:blipFill>
          <a:blip r:embed="rId3" cstate="print"/>
          <a:srcRect/>
          <a:stretch>
            <a:fillRect/>
          </a:stretch>
        </p:blipFill>
        <p:spPr bwMode="auto">
          <a:xfrm>
            <a:off x="827584" y="4077072"/>
            <a:ext cx="2304023" cy="2413266"/>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3347864" y="4005064"/>
            <a:ext cx="2232248" cy="2448272"/>
          </a:xfrm>
          <a:prstGeom prst="rect">
            <a:avLst/>
          </a:prstGeom>
          <a:noFill/>
          <a:ln w="9525">
            <a:noFill/>
            <a:miter lim="800000"/>
            <a:headEnd/>
            <a:tailEnd/>
          </a:ln>
        </p:spPr>
      </p:pic>
      <p:pic>
        <p:nvPicPr>
          <p:cNvPr id="24580" name="Picture 4" descr="C:\Users\jagan\Downloads\Aperte.jif"/>
          <p:cNvPicPr>
            <a:picLocks noChangeAspect="1" noChangeArrowheads="1" noCrop="1"/>
          </p:cNvPicPr>
          <p:nvPr/>
        </p:nvPicPr>
        <p:blipFill>
          <a:blip r:embed="rId5" cstate="print"/>
          <a:srcRect/>
          <a:stretch>
            <a:fillRect/>
          </a:stretch>
        </p:blipFill>
        <p:spPr bwMode="auto">
          <a:xfrm>
            <a:off x="5619854" y="3645024"/>
            <a:ext cx="3285574" cy="25922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578"/>
                                        </p:tgtEl>
                                        <p:attrNameLst>
                                          <p:attrName>style.visibility</p:attrName>
                                        </p:attrNameLst>
                                      </p:cBhvr>
                                      <p:to>
                                        <p:strVal val="visible"/>
                                      </p:to>
                                    </p:set>
                                    <p:anim calcmode="lin" valueType="num">
                                      <p:cBhvr additive="base">
                                        <p:cTn id="25" dur="500" fill="hold"/>
                                        <p:tgtEl>
                                          <p:spTgt spid="24578"/>
                                        </p:tgtEl>
                                        <p:attrNameLst>
                                          <p:attrName>ppt_x</p:attrName>
                                        </p:attrNameLst>
                                      </p:cBhvr>
                                      <p:tavLst>
                                        <p:tav tm="0">
                                          <p:val>
                                            <p:strVal val="#ppt_x"/>
                                          </p:val>
                                        </p:tav>
                                        <p:tav tm="100000">
                                          <p:val>
                                            <p:strVal val="#ppt_x"/>
                                          </p:val>
                                        </p:tav>
                                      </p:tavLst>
                                    </p:anim>
                                    <p:anim calcmode="lin" valueType="num">
                                      <p:cBhvr additive="base">
                                        <p:cTn id="26" dur="500" fill="hold"/>
                                        <p:tgtEl>
                                          <p:spTgt spid="2457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579"/>
                                        </p:tgtEl>
                                        <p:attrNameLst>
                                          <p:attrName>style.visibility</p:attrName>
                                        </p:attrNameLst>
                                      </p:cBhvr>
                                      <p:to>
                                        <p:strVal val="visible"/>
                                      </p:to>
                                    </p:set>
                                    <p:anim calcmode="lin" valueType="num">
                                      <p:cBhvr additive="base">
                                        <p:cTn id="31" dur="500" fill="hold"/>
                                        <p:tgtEl>
                                          <p:spTgt spid="24579"/>
                                        </p:tgtEl>
                                        <p:attrNameLst>
                                          <p:attrName>ppt_x</p:attrName>
                                        </p:attrNameLst>
                                      </p:cBhvr>
                                      <p:tavLst>
                                        <p:tav tm="0">
                                          <p:val>
                                            <p:strVal val="#ppt_x"/>
                                          </p:val>
                                        </p:tav>
                                        <p:tav tm="100000">
                                          <p:val>
                                            <p:strVal val="#ppt_x"/>
                                          </p:val>
                                        </p:tav>
                                      </p:tavLst>
                                    </p:anim>
                                    <p:anim calcmode="lin" valueType="num">
                                      <p:cBhvr additive="base">
                                        <p:cTn id="32" dur="500" fill="hold"/>
                                        <p:tgtEl>
                                          <p:spTgt spid="2457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580"/>
                                        </p:tgtEl>
                                        <p:attrNameLst>
                                          <p:attrName>style.visibility</p:attrName>
                                        </p:attrNameLst>
                                      </p:cBhvr>
                                      <p:to>
                                        <p:strVal val="visible"/>
                                      </p:to>
                                    </p:set>
                                    <p:anim calcmode="lin" valueType="num">
                                      <p:cBhvr additive="base">
                                        <p:cTn id="37" dur="1000" fill="hold"/>
                                        <p:tgtEl>
                                          <p:spTgt spid="24580"/>
                                        </p:tgtEl>
                                        <p:attrNameLst>
                                          <p:attrName>ppt_x</p:attrName>
                                        </p:attrNameLst>
                                      </p:cBhvr>
                                      <p:tavLst>
                                        <p:tav tm="0">
                                          <p:val>
                                            <p:strVal val="#ppt_x"/>
                                          </p:val>
                                        </p:tav>
                                        <p:tav tm="100000">
                                          <p:val>
                                            <p:strVal val="#ppt_x"/>
                                          </p:val>
                                        </p:tav>
                                      </p:tavLst>
                                    </p:anim>
                                    <p:anim calcmode="lin" valueType="num">
                                      <p:cBhvr additive="base">
                                        <p:cTn id="38" dur="1000" fill="hold"/>
                                        <p:tgtEl>
                                          <p:spTgt spid="24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84576"/>
          </a:xfrm>
        </p:spPr>
        <p:txBody>
          <a:bodyPr>
            <a:normAutofit/>
          </a:bodyPr>
          <a:lstStyle/>
          <a:p>
            <a:pPr>
              <a:lnSpc>
                <a:spcPct val="150000"/>
              </a:lnSpc>
              <a:buNone/>
            </a:pPr>
            <a:r>
              <a:rPr lang="en-US" sz="2000" b="1" dirty="0">
                <a:latin typeface="Times New Roman" pitchFamily="18" charset="0"/>
                <a:cs typeface="Times New Roman" pitchFamily="18" charset="0"/>
              </a:rPr>
              <a:t>Classification of Scheme</a:t>
            </a:r>
            <a:endParaRPr lang="en-US" sz="2000" dirty="0">
              <a:latin typeface="Times New Roman" pitchFamily="18" charset="0"/>
              <a:cs typeface="Times New Roman" pitchFamily="18" charset="0"/>
            </a:endParaRPr>
          </a:p>
          <a:p>
            <a:pPr>
              <a:lnSpc>
                <a:spcPct val="150000"/>
              </a:lnSpc>
              <a:buNone/>
            </a:pPr>
            <a:r>
              <a:rPr lang="en-US" sz="2000" dirty="0">
                <a:latin typeface="Times New Roman" pitchFamily="18" charset="0"/>
                <a:cs typeface="Times New Roman" pitchFamily="18" charset="0"/>
              </a:rPr>
              <a:t>It divides or classifies polygons in four categories:</a:t>
            </a:r>
          </a:p>
          <a:p>
            <a:pPr lvl="0">
              <a:lnSpc>
                <a:spcPct val="150000"/>
              </a:lnSpc>
            </a:pPr>
            <a:r>
              <a:rPr lang="en-US" sz="2000" dirty="0">
                <a:latin typeface="Times New Roman" pitchFamily="18" charset="0"/>
                <a:cs typeface="Times New Roman" pitchFamily="18" charset="0"/>
              </a:rPr>
              <a:t>Inside surface</a:t>
            </a:r>
          </a:p>
          <a:p>
            <a:pPr lvl="0">
              <a:lnSpc>
                <a:spcPct val="150000"/>
              </a:lnSpc>
            </a:pPr>
            <a:r>
              <a:rPr lang="en-US" sz="2000" dirty="0">
                <a:latin typeface="Times New Roman" pitchFamily="18" charset="0"/>
                <a:cs typeface="Times New Roman" pitchFamily="18" charset="0"/>
              </a:rPr>
              <a:t>Outside surface</a:t>
            </a:r>
          </a:p>
          <a:p>
            <a:pPr lvl="0">
              <a:lnSpc>
                <a:spcPct val="150000"/>
              </a:lnSpc>
            </a:pPr>
            <a:r>
              <a:rPr lang="en-US" sz="2000" dirty="0">
                <a:latin typeface="Times New Roman" pitchFamily="18" charset="0"/>
                <a:cs typeface="Times New Roman" pitchFamily="18" charset="0"/>
              </a:rPr>
              <a:t>Overlapping surface</a:t>
            </a:r>
          </a:p>
          <a:p>
            <a:pPr lvl="0">
              <a:lnSpc>
                <a:spcPct val="150000"/>
              </a:lnSpc>
            </a:pPr>
            <a:r>
              <a:rPr lang="en-US" sz="2000" dirty="0">
                <a:latin typeface="Times New Roman" pitchFamily="18" charset="0"/>
                <a:cs typeface="Times New Roman" pitchFamily="18" charset="0"/>
              </a:rPr>
              <a:t>Surrounding </a:t>
            </a:r>
            <a:r>
              <a:rPr lang="en-US" sz="2000" dirty="0" smtClean="0">
                <a:latin typeface="Times New Roman" pitchFamily="18" charset="0"/>
                <a:cs typeface="Times New Roman" pitchFamily="18" charset="0"/>
              </a:rPr>
              <a:t>surface</a:t>
            </a:r>
          </a:p>
          <a:p>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Area Subdivision Algorithm</a:t>
            </a:r>
            <a:r>
              <a:rPr lang="en-US" b="1" dirty="0"/>
              <a:t/>
            </a:r>
            <a:br>
              <a:rPr lang="en-US" b="1" dirty="0"/>
            </a:br>
            <a:endParaRPr lang="en-US" dirty="0"/>
          </a:p>
        </p:txBody>
      </p:sp>
      <p:pic>
        <p:nvPicPr>
          <p:cNvPr id="25603" name="Picture 3"/>
          <p:cNvPicPr>
            <a:picLocks noChangeAspect="1" noChangeArrowheads="1"/>
          </p:cNvPicPr>
          <p:nvPr/>
        </p:nvPicPr>
        <p:blipFill>
          <a:blip r:embed="rId2" cstate="print"/>
          <a:srcRect b="19991"/>
          <a:stretch>
            <a:fillRect/>
          </a:stretch>
        </p:blipFill>
        <p:spPr bwMode="auto">
          <a:xfrm>
            <a:off x="3635891" y="4077071"/>
            <a:ext cx="2082352" cy="1440161"/>
          </a:xfrm>
          <a:prstGeom prst="rect">
            <a:avLst/>
          </a:prstGeom>
          <a:noFill/>
          <a:ln w="9525">
            <a:noFill/>
            <a:miter lim="800000"/>
            <a:headEnd/>
            <a:tailEnd/>
          </a:ln>
        </p:spPr>
      </p:pic>
      <p:sp>
        <p:nvSpPr>
          <p:cNvPr id="8" name="Rectangle 7"/>
          <p:cNvSpPr/>
          <p:nvPr/>
        </p:nvSpPr>
        <p:spPr>
          <a:xfrm>
            <a:off x="683568" y="5661248"/>
            <a:ext cx="8022774" cy="646331"/>
          </a:xfrm>
          <a:prstGeom prst="rect">
            <a:avLst/>
          </a:prstGeom>
        </p:spPr>
        <p:txBody>
          <a:bodyPr wrap="none">
            <a:spAutoFit/>
          </a:bodyPr>
          <a:lstStyle/>
          <a:p>
            <a:r>
              <a:rPr lang="en-US" b="1" dirty="0" smtClean="0">
                <a:latin typeface="Times New Roman" pitchFamily="18" charset="0"/>
                <a:cs typeface="Times New Roman" pitchFamily="18" charset="0"/>
              </a:rPr>
              <a:t>Fig 1 ABCD is Current Window against which particular window is determined</a:t>
            </a:r>
          </a:p>
          <a:p>
            <a:r>
              <a:rPr lang="en-IN" b="1" dirty="0">
                <a:latin typeface="Times New Roman" pitchFamily="18" charset="0"/>
                <a:cs typeface="Times New Roman" pitchFamily="18" charset="0"/>
              </a:rPr>
              <a:t>t</a:t>
            </a:r>
            <a:r>
              <a:rPr lang="en-IN" b="1" dirty="0" smtClean="0">
                <a:latin typeface="Times New Roman" pitchFamily="18" charset="0"/>
                <a:cs typeface="Times New Roman" pitchFamily="18" charset="0"/>
              </a:rPr>
              <a:t>o be of either of four categories</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5"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5"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5"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5603"/>
                                        </p:tgtEl>
                                        <p:attrNameLst>
                                          <p:attrName>style.visibility</p:attrName>
                                        </p:attrNameLst>
                                      </p:cBhvr>
                                      <p:to>
                                        <p:strVal val="visible"/>
                                      </p:to>
                                    </p:set>
                                    <p:animEffect transition="in" filter="checkerboard(across)">
                                      <p:cBhvr>
                                        <p:cTn id="37" dur="500"/>
                                        <p:tgtEl>
                                          <p:spTgt spid="25603"/>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checkerboard(across)">
                                      <p:cBhvr>
                                        <p:cTn id="42" dur="500"/>
                                        <p:tgtEl>
                                          <p:spTgt spid="8">
                                            <p:txEl>
                                              <p:pRg st="0" end="0"/>
                                            </p:txEl>
                                          </p:spTgt>
                                        </p:tgtEl>
                                      </p:cBhvr>
                                    </p:animEffect>
                                  </p:childTnLst>
                                </p:cTn>
                              </p:par>
                              <p:par>
                                <p:cTn id="43" presetID="5" presetClass="entr" presetSubtype="1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animEffect transition="in" filter="checkerboard(across)">
                                      <p:cBhvr>
                                        <p:cTn id="4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196752"/>
            <a:ext cx="8229600" cy="4525963"/>
          </a:xfrm>
        </p:spPr>
        <p:txBody>
          <a:bodyPr/>
          <a:lstStyle/>
          <a:p>
            <a:pPr algn="just">
              <a:buNone/>
            </a:pPr>
            <a:r>
              <a:rPr lang="en-US" sz="2000" b="1" dirty="0" smtClean="0">
                <a:latin typeface="Times New Roman" pitchFamily="18" charset="0"/>
                <a:cs typeface="Times New Roman" pitchFamily="18" charset="0"/>
              </a:rPr>
              <a:t>1. Inside surface:</a:t>
            </a:r>
            <a:r>
              <a:rPr lang="en-US" sz="2000" dirty="0" smtClean="0">
                <a:latin typeface="Times New Roman" pitchFamily="18" charset="0"/>
                <a:cs typeface="Times New Roman" pitchFamily="18" charset="0"/>
              </a:rPr>
              <a:t> It is surface which is completely inside the surrounding window or specified boundary as shown in </a:t>
            </a:r>
            <a:r>
              <a:rPr lang="en-US" sz="2000" b="1" dirty="0" smtClean="0">
                <a:latin typeface="Times New Roman" pitchFamily="18" charset="0"/>
                <a:cs typeface="Times New Roman" pitchFamily="18" charset="0"/>
              </a:rPr>
              <a:t>Fig 1.1</a:t>
            </a:r>
            <a:endParaRPr lang="en-US" sz="2000" dirty="0" smtClean="0">
              <a:latin typeface="Times New Roman" pitchFamily="18" charset="0"/>
              <a:cs typeface="Times New Roman" pitchFamily="18" charset="0"/>
            </a:endParaRPr>
          </a:p>
          <a:p>
            <a:pPr algn="just">
              <a:buNone/>
            </a:pPr>
            <a:endParaRPr lang="en-IN" sz="2000" b="1" dirty="0" smtClean="0">
              <a:latin typeface="Times New Roman" pitchFamily="18" charset="0"/>
              <a:cs typeface="Times New Roman" pitchFamily="18" charset="0"/>
            </a:endParaRPr>
          </a:p>
          <a:p>
            <a:pPr algn="just">
              <a:buNone/>
            </a:pPr>
            <a:endParaRPr lang="en-IN" sz="2000" b="1" dirty="0">
              <a:latin typeface="Times New Roman" pitchFamily="18" charset="0"/>
              <a:cs typeface="Times New Roman" pitchFamily="18" charset="0"/>
            </a:endParaRPr>
          </a:p>
          <a:p>
            <a:pPr algn="just">
              <a:buNone/>
            </a:pPr>
            <a:endParaRPr lang="en-IN" sz="2000" b="1" dirty="0" smtClean="0">
              <a:latin typeface="Times New Roman" pitchFamily="18" charset="0"/>
              <a:cs typeface="Times New Roman" pitchFamily="18" charset="0"/>
            </a:endParaRPr>
          </a:p>
          <a:p>
            <a:pPr algn="just">
              <a:buNone/>
            </a:pPr>
            <a:endParaRPr lang="en-IN" sz="2000" b="1" dirty="0">
              <a:latin typeface="Times New Roman" pitchFamily="18" charset="0"/>
              <a:cs typeface="Times New Roman" pitchFamily="18" charset="0"/>
            </a:endParaRPr>
          </a:p>
          <a:p>
            <a:pPr algn="just">
              <a:buNone/>
            </a:pPr>
            <a:endParaRPr lang="en-IN" sz="2000" b="1" dirty="0" smtClean="0">
              <a:latin typeface="Times New Roman" pitchFamily="18" charset="0"/>
              <a:cs typeface="Times New Roman" pitchFamily="18" charset="0"/>
            </a:endParaRPr>
          </a:p>
          <a:p>
            <a:pPr algn="just">
              <a:buNone/>
            </a:pPr>
            <a:r>
              <a:rPr lang="en-US" sz="2000" b="1" dirty="0" smtClean="0">
                <a:latin typeface="Times New Roman" pitchFamily="18" charset="0"/>
                <a:cs typeface="Times New Roman" pitchFamily="18" charset="0"/>
              </a:rPr>
              <a:t>2</a:t>
            </a:r>
            <a:r>
              <a:rPr lang="en-US" sz="2000" b="1" dirty="0">
                <a:latin typeface="Times New Roman" pitchFamily="18" charset="0"/>
                <a:cs typeface="Times New Roman" pitchFamily="18" charset="0"/>
              </a:rPr>
              <a:t>. Outside surface:</a:t>
            </a:r>
            <a:r>
              <a:rPr lang="en-US" sz="2000" dirty="0">
                <a:latin typeface="Times New Roman" pitchFamily="18" charset="0"/>
                <a:cs typeface="Times New Roman" pitchFamily="18" charset="0"/>
              </a:rPr>
              <a:t> The polygon surface completely outside the surrounding window as shown in </a:t>
            </a:r>
            <a:r>
              <a:rPr lang="en-US" sz="2000" dirty="0" smtClean="0">
                <a:latin typeface="Times New Roman" pitchFamily="18" charset="0"/>
                <a:cs typeface="Times New Roman" pitchFamily="18" charset="0"/>
              </a:rPr>
              <a:t>Fig 1.2.</a:t>
            </a:r>
            <a:endParaRPr lang="en-US" sz="2000"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Area Subdivision Algorithm</a:t>
            </a:r>
            <a:r>
              <a:rPr lang="en-US" b="1" dirty="0"/>
              <a:t/>
            </a:r>
            <a:br>
              <a:rPr lang="en-US" b="1" dirty="0"/>
            </a:b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3491880" y="1916832"/>
            <a:ext cx="1704975" cy="1285875"/>
          </a:xfrm>
          <a:prstGeom prst="rect">
            <a:avLst/>
          </a:prstGeom>
          <a:noFill/>
          <a:ln w="9525">
            <a:noFill/>
            <a:miter lim="800000"/>
            <a:headEnd/>
            <a:tailEnd/>
          </a:ln>
        </p:spPr>
      </p:pic>
      <p:sp>
        <p:nvSpPr>
          <p:cNvPr id="6" name="Rectangle 5"/>
          <p:cNvSpPr/>
          <p:nvPr/>
        </p:nvSpPr>
        <p:spPr>
          <a:xfrm>
            <a:off x="2195736" y="3140968"/>
            <a:ext cx="3881768" cy="338554"/>
          </a:xfrm>
          <a:prstGeom prst="rect">
            <a:avLst/>
          </a:prstGeom>
        </p:spPr>
        <p:txBody>
          <a:bodyPr wrap="none">
            <a:spAutoFit/>
          </a:bodyPr>
          <a:lstStyle/>
          <a:p>
            <a:r>
              <a:rPr lang="en-US" sz="1600" b="1" dirty="0" smtClean="0">
                <a:latin typeface="Times New Roman" pitchFamily="18" charset="0"/>
                <a:cs typeface="Times New Roman" pitchFamily="18" charset="0"/>
              </a:rPr>
              <a:t>Fig 1.1 Surface is Inside specified Window</a:t>
            </a:r>
            <a:endParaRPr lang="en-US" sz="1600" b="1" dirty="0"/>
          </a:p>
        </p:txBody>
      </p:sp>
      <p:pic>
        <p:nvPicPr>
          <p:cNvPr id="26626" name="Picture 2"/>
          <p:cNvPicPr>
            <a:picLocks noChangeAspect="1" noChangeArrowheads="1"/>
          </p:cNvPicPr>
          <p:nvPr/>
        </p:nvPicPr>
        <p:blipFill>
          <a:blip r:embed="rId3" cstate="print"/>
          <a:srcRect/>
          <a:stretch>
            <a:fillRect/>
          </a:stretch>
        </p:blipFill>
        <p:spPr bwMode="auto">
          <a:xfrm>
            <a:off x="4139952" y="4149080"/>
            <a:ext cx="1914525" cy="2000250"/>
          </a:xfrm>
          <a:prstGeom prst="rect">
            <a:avLst/>
          </a:prstGeom>
          <a:noFill/>
          <a:ln w="9525">
            <a:noFill/>
            <a:miter lim="800000"/>
            <a:headEnd/>
            <a:tailEnd/>
          </a:ln>
        </p:spPr>
      </p:pic>
      <p:sp>
        <p:nvSpPr>
          <p:cNvPr id="8" name="Rectangle 7"/>
          <p:cNvSpPr/>
          <p:nvPr/>
        </p:nvSpPr>
        <p:spPr>
          <a:xfrm>
            <a:off x="2411760" y="6237312"/>
            <a:ext cx="4030847" cy="338554"/>
          </a:xfrm>
          <a:prstGeom prst="rect">
            <a:avLst/>
          </a:prstGeom>
        </p:spPr>
        <p:txBody>
          <a:bodyPr wrap="none">
            <a:spAutoFit/>
          </a:bodyPr>
          <a:lstStyle/>
          <a:p>
            <a:r>
              <a:rPr lang="en-US" sz="1600" b="1" dirty="0" smtClean="0">
                <a:latin typeface="Times New Roman" pitchFamily="18" charset="0"/>
                <a:cs typeface="Times New Roman" pitchFamily="18" charset="0"/>
              </a:rPr>
              <a:t>Fig 1.2 Surface is Outside specified Window</a:t>
            </a:r>
            <a:endParaRPr 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626"/>
                                        </p:tgtEl>
                                        <p:attrNameLst>
                                          <p:attrName>style.visibility</p:attrName>
                                        </p:attrNameLst>
                                      </p:cBhvr>
                                      <p:to>
                                        <p:strVal val="visible"/>
                                      </p:to>
                                    </p:set>
                                    <p:anim calcmode="lin" valueType="num">
                                      <p:cBhvr additive="base">
                                        <p:cTn id="37" dur="500" fill="hold"/>
                                        <p:tgtEl>
                                          <p:spTgt spid="26626"/>
                                        </p:tgtEl>
                                        <p:attrNameLst>
                                          <p:attrName>ppt_x</p:attrName>
                                        </p:attrNameLst>
                                      </p:cBhvr>
                                      <p:tavLst>
                                        <p:tav tm="0">
                                          <p:val>
                                            <p:strVal val="#ppt_x"/>
                                          </p:val>
                                        </p:tav>
                                        <p:tav tm="100000">
                                          <p:val>
                                            <p:strVal val="#ppt_x"/>
                                          </p:val>
                                        </p:tav>
                                      </p:tavLst>
                                    </p:anim>
                                    <p:anim calcmode="lin" valueType="num">
                                      <p:cBhvr additive="base">
                                        <p:cTn id="38" dur="500" fill="hold"/>
                                        <p:tgtEl>
                                          <p:spTgt spid="266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Parallel Projection</a:t>
            </a:r>
            <a:r>
              <a:rPr lang="en-US" dirty="0" smtClean="0"/>
              <a:t/>
            </a:r>
            <a:br>
              <a:rPr lang="en-US" dirty="0" smtClean="0"/>
            </a:br>
            <a:endParaRPr lang="en-US" dirty="0"/>
          </a:p>
        </p:txBody>
      </p:sp>
      <p:sp>
        <p:nvSpPr>
          <p:cNvPr id="3" name="Content Placeholder 2"/>
          <p:cNvSpPr>
            <a:spLocks noGrp="1"/>
          </p:cNvSpPr>
          <p:nvPr>
            <p:ph idx="1"/>
          </p:nvPr>
        </p:nvSpPr>
        <p:spPr>
          <a:xfrm>
            <a:off x="457200" y="980728"/>
            <a:ext cx="8229600" cy="5544616"/>
          </a:xfrm>
        </p:spPr>
        <p:txBody>
          <a:bodyPr>
            <a:normAutofit fontScale="25000" lnSpcReduction="20000"/>
          </a:bodyPr>
          <a:lstStyle/>
          <a:p>
            <a:pPr algn="just">
              <a:lnSpc>
                <a:spcPct val="170000"/>
              </a:lnSpc>
            </a:pPr>
            <a:r>
              <a:rPr lang="en-IN" sz="8000" dirty="0" smtClean="0">
                <a:latin typeface="Times New Roman" pitchFamily="18" charset="0"/>
                <a:cs typeface="Times New Roman" pitchFamily="18" charset="0"/>
              </a:rPr>
              <a:t>Parallel projection  is said to be parallel if the centre of the projection is at infinite distance to the projected plane</a:t>
            </a:r>
            <a:endParaRPr lang="en-US" sz="8000" dirty="0" smtClean="0">
              <a:latin typeface="Times New Roman" pitchFamily="18" charset="0"/>
              <a:cs typeface="Times New Roman" pitchFamily="18" charset="0"/>
            </a:endParaRPr>
          </a:p>
          <a:p>
            <a:pPr algn="just">
              <a:lnSpc>
                <a:spcPct val="170000"/>
              </a:lnSpc>
            </a:pPr>
            <a:r>
              <a:rPr lang="en-US" sz="8000" dirty="0" smtClean="0">
                <a:latin typeface="Times New Roman" pitchFamily="18" charset="0"/>
                <a:cs typeface="Times New Roman" pitchFamily="18" charset="0"/>
              </a:rPr>
              <a:t>Parallel Projection use to display picture in its </a:t>
            </a:r>
            <a:r>
              <a:rPr lang="en-US" sz="8000" dirty="0" smtClean="0">
                <a:solidFill>
                  <a:srgbClr val="FF0000"/>
                </a:solidFill>
                <a:latin typeface="Times New Roman" pitchFamily="18" charset="0"/>
                <a:cs typeface="Times New Roman" pitchFamily="18" charset="0"/>
              </a:rPr>
              <a:t>true shape and size</a:t>
            </a:r>
            <a:r>
              <a:rPr lang="en-US" sz="8000" dirty="0" smtClean="0">
                <a:latin typeface="Times New Roman" pitchFamily="18" charset="0"/>
                <a:cs typeface="Times New Roman" pitchFamily="18" charset="0"/>
              </a:rPr>
              <a:t>. When projectors are perpendicular to view plane then is called </a:t>
            </a:r>
            <a:r>
              <a:rPr lang="en-US" sz="8000" b="1" dirty="0" smtClean="0">
                <a:latin typeface="Times New Roman" pitchFamily="18" charset="0"/>
                <a:cs typeface="Times New Roman" pitchFamily="18" charset="0"/>
              </a:rPr>
              <a:t>orthographic projection</a:t>
            </a:r>
            <a:r>
              <a:rPr lang="en-US" sz="8000" dirty="0" smtClean="0">
                <a:latin typeface="Times New Roman" pitchFamily="18" charset="0"/>
                <a:cs typeface="Times New Roman" pitchFamily="18" charset="0"/>
              </a:rPr>
              <a:t>. </a:t>
            </a:r>
          </a:p>
          <a:p>
            <a:pPr algn="just">
              <a:lnSpc>
                <a:spcPct val="170000"/>
              </a:lnSpc>
            </a:pPr>
            <a:r>
              <a:rPr lang="en-US" sz="8000" dirty="0" smtClean="0">
                <a:latin typeface="Times New Roman" pitchFamily="18" charset="0"/>
                <a:cs typeface="Times New Roman" pitchFamily="18" charset="0"/>
              </a:rPr>
              <a:t>The parallel projection is formed by extending parallel lines from each vertex on the object until they intersect the plane of the screen. The point of intersection is the projection of vertex.</a:t>
            </a:r>
          </a:p>
          <a:p>
            <a:pPr algn="just">
              <a:lnSpc>
                <a:spcPct val="170000"/>
              </a:lnSpc>
            </a:pPr>
            <a:r>
              <a:rPr lang="en-US" sz="8000" dirty="0" smtClean="0">
                <a:latin typeface="Times New Roman" pitchFamily="18" charset="0"/>
                <a:cs typeface="Times New Roman" pitchFamily="18" charset="0"/>
              </a:rPr>
              <a:t>Parallel projections are used by architects and engineers for creating working drawing of the object, for complete representations require two or more views of an object using different planes.</a:t>
            </a:r>
          </a:p>
          <a:p>
            <a:pPr>
              <a:buNone/>
            </a:pPr>
            <a:r>
              <a:rPr lang="en-US" dirty="0" smtClean="0"/>
              <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3277"/>
            <a:ext cx="8229600" cy="4525963"/>
          </a:xfrm>
        </p:spPr>
        <p:txBody>
          <a:bodyPr/>
          <a:lstStyle/>
          <a:p>
            <a:pPr>
              <a:buNone/>
            </a:pPr>
            <a:r>
              <a:rPr lang="en-US" sz="2000" b="1" dirty="0">
                <a:latin typeface="Times New Roman" pitchFamily="18" charset="0"/>
                <a:cs typeface="Times New Roman" pitchFamily="18" charset="0"/>
              </a:rPr>
              <a:t>3. Surrounding surface:</a:t>
            </a:r>
            <a:r>
              <a:rPr lang="en-US" sz="2000" dirty="0">
                <a:latin typeface="Times New Roman" pitchFamily="18" charset="0"/>
                <a:cs typeface="Times New Roman" pitchFamily="18" charset="0"/>
              </a:rPr>
              <a:t> It is polygon surface which completely encloses the surrounding window as shown in </a:t>
            </a:r>
            <a:r>
              <a:rPr lang="en-US" sz="2000" dirty="0" smtClean="0">
                <a:latin typeface="Times New Roman" pitchFamily="18" charset="0"/>
                <a:cs typeface="Times New Roman" pitchFamily="18" charset="0"/>
              </a:rPr>
              <a:t>Fig 1.3</a:t>
            </a:r>
          </a:p>
          <a:p>
            <a:pPr>
              <a:buNone/>
            </a:pPr>
            <a:endParaRPr lang="en-IN" sz="2000" dirty="0" smtClean="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a:p>
            <a:pPr>
              <a:buNone/>
            </a:pPr>
            <a:endParaRPr lang="en-IN" sz="2000"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4</a:t>
            </a:r>
            <a:r>
              <a:rPr lang="en-US" sz="2000" b="1" dirty="0">
                <a:latin typeface="Times New Roman" pitchFamily="18" charset="0"/>
                <a:cs typeface="Times New Roman" pitchFamily="18" charset="0"/>
              </a:rPr>
              <a:t>. Overlapping surface:</a:t>
            </a:r>
            <a:r>
              <a:rPr lang="en-US" sz="2000" dirty="0">
                <a:latin typeface="Times New Roman" pitchFamily="18" charset="0"/>
                <a:cs typeface="Times New Roman" pitchFamily="18" charset="0"/>
              </a:rPr>
              <a:t> It is surface partially inside or partially outside the surface area as shown in </a:t>
            </a:r>
            <a:r>
              <a:rPr lang="en-US" sz="2000" dirty="0" smtClean="0">
                <a:latin typeface="Times New Roman" pitchFamily="18" charset="0"/>
                <a:cs typeface="Times New Roman" pitchFamily="18" charset="0"/>
              </a:rPr>
              <a:t>Fig 1.4</a:t>
            </a:r>
            <a:endParaRPr lang="en-US" sz="2000"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Area Subdivision Algorithm</a:t>
            </a:r>
            <a:r>
              <a:rPr lang="en-US" b="1" dirty="0"/>
              <a:t/>
            </a:r>
            <a:br>
              <a:rPr lang="en-US" b="1" dirty="0"/>
            </a:br>
            <a:endParaRPr lang="en-US" dirty="0"/>
          </a:p>
        </p:txBody>
      </p:sp>
      <p:pic>
        <p:nvPicPr>
          <p:cNvPr id="27651" name="Picture 3"/>
          <p:cNvPicPr>
            <a:picLocks noChangeAspect="1" noChangeArrowheads="1"/>
          </p:cNvPicPr>
          <p:nvPr/>
        </p:nvPicPr>
        <p:blipFill>
          <a:blip r:embed="rId2" cstate="print"/>
          <a:srcRect/>
          <a:stretch>
            <a:fillRect/>
          </a:stretch>
        </p:blipFill>
        <p:spPr bwMode="auto">
          <a:xfrm>
            <a:off x="3481388" y="1765176"/>
            <a:ext cx="2181225" cy="1447800"/>
          </a:xfrm>
          <a:prstGeom prst="rect">
            <a:avLst/>
          </a:prstGeom>
          <a:noFill/>
          <a:ln w="9525">
            <a:noFill/>
            <a:miter lim="800000"/>
            <a:headEnd/>
            <a:tailEnd/>
          </a:ln>
        </p:spPr>
      </p:pic>
      <p:sp>
        <p:nvSpPr>
          <p:cNvPr id="7" name="Rectangle 6"/>
          <p:cNvSpPr/>
          <p:nvPr/>
        </p:nvSpPr>
        <p:spPr>
          <a:xfrm>
            <a:off x="2040452" y="3131676"/>
            <a:ext cx="5267852" cy="338554"/>
          </a:xfrm>
          <a:prstGeom prst="rect">
            <a:avLst/>
          </a:prstGeom>
        </p:spPr>
        <p:txBody>
          <a:bodyPr wrap="none">
            <a:spAutoFit/>
          </a:bodyPr>
          <a:lstStyle/>
          <a:p>
            <a:r>
              <a:rPr lang="en-US" sz="1600" b="1" dirty="0" smtClean="0">
                <a:latin typeface="Times New Roman" pitchFamily="18" charset="0"/>
                <a:cs typeface="Times New Roman" pitchFamily="18" charset="0"/>
              </a:rPr>
              <a:t>Fig 1.3 Surface completely Encloses Surrounding Window</a:t>
            </a:r>
            <a:endParaRPr lang="en-US" sz="1600" b="1" dirty="0"/>
          </a:p>
        </p:txBody>
      </p:sp>
      <p:pic>
        <p:nvPicPr>
          <p:cNvPr id="27652" name="Picture 4"/>
          <p:cNvPicPr>
            <a:picLocks noChangeAspect="1" noChangeArrowheads="1"/>
          </p:cNvPicPr>
          <p:nvPr/>
        </p:nvPicPr>
        <p:blipFill>
          <a:blip r:embed="rId3" cstate="print"/>
          <a:srcRect/>
          <a:stretch>
            <a:fillRect/>
          </a:stretch>
        </p:blipFill>
        <p:spPr bwMode="auto">
          <a:xfrm>
            <a:off x="3707904" y="4293095"/>
            <a:ext cx="1822710" cy="1656000"/>
          </a:xfrm>
          <a:prstGeom prst="rect">
            <a:avLst/>
          </a:prstGeom>
          <a:noFill/>
          <a:ln w="9525">
            <a:noFill/>
            <a:miter lim="800000"/>
            <a:headEnd/>
            <a:tailEnd/>
          </a:ln>
        </p:spPr>
      </p:pic>
      <p:sp>
        <p:nvSpPr>
          <p:cNvPr id="9" name="Rectangle 8"/>
          <p:cNvSpPr/>
          <p:nvPr/>
        </p:nvSpPr>
        <p:spPr>
          <a:xfrm>
            <a:off x="2370797" y="5949280"/>
            <a:ext cx="4865499" cy="338554"/>
          </a:xfrm>
          <a:prstGeom prst="rect">
            <a:avLst/>
          </a:prstGeom>
        </p:spPr>
        <p:txBody>
          <a:bodyPr wrap="none">
            <a:spAutoFit/>
          </a:bodyPr>
          <a:lstStyle/>
          <a:p>
            <a:r>
              <a:rPr lang="en-US" sz="1600" b="1" dirty="0" smtClean="0">
                <a:latin typeface="Times New Roman" pitchFamily="18" charset="0"/>
                <a:cs typeface="Times New Roman" pitchFamily="18" charset="0"/>
              </a:rPr>
              <a:t>Fig 1.4 Surface of object intersecting desired Window</a:t>
            </a:r>
            <a:endParaRPr 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7651"/>
                                        </p:tgtEl>
                                        <p:attrNameLst>
                                          <p:attrName>style.visibility</p:attrName>
                                        </p:attrNameLst>
                                      </p:cBhvr>
                                      <p:to>
                                        <p:strVal val="visible"/>
                                      </p:to>
                                    </p:set>
                                    <p:animEffect transition="in" filter="diamond(in)">
                                      <p:cBhvr>
                                        <p:cTn id="12" dur="2000"/>
                                        <p:tgtEl>
                                          <p:spTgt spid="2765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amond(in)">
                                      <p:cBhvr>
                                        <p:cTn id="22" dur="20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27652"/>
                                        </p:tgtEl>
                                        <p:attrNameLst>
                                          <p:attrName>style.visibility</p:attrName>
                                        </p:attrNameLst>
                                      </p:cBhvr>
                                      <p:to>
                                        <p:strVal val="visible"/>
                                      </p:to>
                                    </p:set>
                                    <p:animEffect transition="in" filter="diamond(in)">
                                      <p:cBhvr>
                                        <p:cTn id="27" dur="2000"/>
                                        <p:tgtEl>
                                          <p:spTgt spid="27652"/>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amond(in)">
                                      <p:cBhvr>
                                        <p:cTn id="3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BSP –Tree Method </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229600" cy="4525963"/>
          </a:xfrm>
        </p:spPr>
        <p:txBody>
          <a:bodyPr>
            <a:normAutofit fontScale="62500" lnSpcReduction="20000"/>
          </a:bodyPr>
          <a:lstStyle/>
          <a:p>
            <a:pPr algn="just">
              <a:lnSpc>
                <a:spcPct val="170000"/>
              </a:lnSpc>
            </a:pPr>
            <a:r>
              <a:rPr lang="en-IN" dirty="0" smtClean="0">
                <a:latin typeface="Times New Roman" pitchFamily="18" charset="0"/>
                <a:cs typeface="Times New Roman" pitchFamily="18" charset="0"/>
              </a:rPr>
              <a:t>The binary space Partitioning Tree method is very effective in determining visibility relationship among a static group of 3D polygons as seen from arbitrary viewpoint</a:t>
            </a:r>
          </a:p>
          <a:p>
            <a:pPr algn="just">
              <a:lnSpc>
                <a:spcPct val="170000"/>
              </a:lnSpc>
              <a:buNone/>
            </a:pPr>
            <a:r>
              <a:rPr lang="en-IN" b="1" dirty="0" smtClean="0">
                <a:latin typeface="Times New Roman" pitchFamily="18" charset="0"/>
                <a:cs typeface="Times New Roman" pitchFamily="18" charset="0"/>
              </a:rPr>
              <a:t>Procedure </a:t>
            </a:r>
          </a:p>
          <a:p>
            <a:pPr algn="just">
              <a:lnSpc>
                <a:spcPct val="170000"/>
              </a:lnSpc>
            </a:pPr>
            <a:r>
              <a:rPr lang="en-IN" dirty="0" smtClean="0">
                <a:latin typeface="Times New Roman" pitchFamily="18" charset="0"/>
                <a:cs typeface="Times New Roman" pitchFamily="18" charset="0"/>
              </a:rPr>
              <a:t>Select polygon as the root of the tree </a:t>
            </a:r>
            <a:r>
              <a:rPr lang="en-IN" dirty="0" err="1" smtClean="0">
                <a:latin typeface="Times New Roman" pitchFamily="18" charset="0"/>
                <a:cs typeface="Times New Roman" pitchFamily="18" charset="0"/>
              </a:rPr>
              <a:t>i.e</a:t>
            </a:r>
            <a:r>
              <a:rPr lang="en-IN" dirty="0" smtClean="0">
                <a:latin typeface="Times New Roman" pitchFamily="18" charset="0"/>
                <a:cs typeface="Times New Roman" pitchFamily="18" charset="0"/>
              </a:rPr>
              <a:t> the 1</a:t>
            </a:r>
            <a:r>
              <a:rPr lang="en-IN" baseline="30000" dirty="0" smtClean="0">
                <a:latin typeface="Times New Roman" pitchFamily="18" charset="0"/>
                <a:cs typeface="Times New Roman" pitchFamily="18" charset="0"/>
              </a:rPr>
              <a:t>st</a:t>
            </a:r>
            <a:r>
              <a:rPr lang="en-IN" dirty="0" smtClean="0">
                <a:latin typeface="Times New Roman" pitchFamily="18" charset="0"/>
                <a:cs typeface="Times New Roman" pitchFamily="18" charset="0"/>
              </a:rPr>
              <a:t> partition plane</a:t>
            </a:r>
          </a:p>
          <a:p>
            <a:pPr algn="just">
              <a:lnSpc>
                <a:spcPct val="170000"/>
              </a:lnSpc>
            </a:pPr>
            <a:r>
              <a:rPr lang="en-IN" dirty="0" smtClean="0">
                <a:latin typeface="Times New Roman" pitchFamily="18" charset="0"/>
                <a:cs typeface="Times New Roman" pitchFamily="18" charset="0"/>
              </a:rPr>
              <a:t>Partition the object space into two half-spaces (inside &amp; outside of the partition plane determined by the normal to the plane); some object polygon lie in the rear half while the others in the front half </a:t>
            </a:r>
            <a:r>
              <a:rPr lang="en-IN" dirty="0" err="1" smtClean="0">
                <a:latin typeface="Times New Roman" pitchFamily="18" charset="0"/>
                <a:cs typeface="Times New Roman" pitchFamily="18" charset="0"/>
              </a:rPr>
              <a:t>w.r.t</a:t>
            </a:r>
            <a:r>
              <a:rPr lang="en-IN" dirty="0" smtClean="0">
                <a:latin typeface="Times New Roman" pitchFamily="18" charset="0"/>
                <a:cs typeface="Times New Roman" pitchFamily="18" charset="0"/>
              </a:rPr>
              <a:t>. The partition plane</a:t>
            </a:r>
          </a:p>
          <a:p>
            <a:endParaRPr lang="en-IN" dirty="0" smtClean="0"/>
          </a:p>
          <a:p>
            <a:endParaRPr lang="en-IN"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83357"/>
            <a:ext cx="8229600" cy="4525963"/>
          </a:xfrm>
        </p:spPr>
        <p:txBody>
          <a:bodyPr>
            <a:normAutofit/>
          </a:bodyPr>
          <a:lstStyle/>
          <a:p>
            <a:pPr algn="just">
              <a:lnSpc>
                <a:spcPct val="160000"/>
              </a:lnSpc>
            </a:pPr>
            <a:r>
              <a:rPr lang="en-IN" sz="2000" dirty="0" smtClean="0">
                <a:latin typeface="Times New Roman" pitchFamily="18" charset="0"/>
                <a:cs typeface="Times New Roman" pitchFamily="18" charset="0"/>
              </a:rPr>
              <a:t>If a polygon is intersected by the partition plane, split it into two polygons so that they belong to different half spaces </a:t>
            </a:r>
          </a:p>
          <a:p>
            <a:pPr algn="just">
              <a:lnSpc>
                <a:spcPct val="160000"/>
              </a:lnSpc>
            </a:pPr>
            <a:r>
              <a:rPr lang="en-IN" sz="2000" dirty="0" smtClean="0">
                <a:latin typeface="Times New Roman" pitchFamily="18" charset="0"/>
                <a:cs typeface="Times New Roman" pitchFamily="18" charset="0"/>
              </a:rPr>
              <a:t>Select one polygon in the roots front as the left node or child and another in the roots back as the right node or child </a:t>
            </a:r>
          </a:p>
          <a:p>
            <a:pPr algn="just">
              <a:lnSpc>
                <a:spcPct val="160000"/>
              </a:lnSpc>
            </a:pPr>
            <a:r>
              <a:rPr lang="en-IN" sz="2000" dirty="0" smtClean="0">
                <a:latin typeface="Times New Roman" pitchFamily="18" charset="0"/>
                <a:cs typeface="Times New Roman" pitchFamily="18" charset="0"/>
              </a:rPr>
              <a:t>Recursively subdivide spaces considering the plane of the children's as partition planes until a subspace contains a single polygon</a:t>
            </a:r>
          </a:p>
          <a:p>
            <a:pPr>
              <a:buNone/>
            </a:pPr>
            <a:endParaRPr lang="en-US" dirty="0"/>
          </a:p>
        </p:txBody>
      </p:sp>
      <p:sp>
        <p:nvSpPr>
          <p:cNvPr id="44"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BSP –Tree Method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grayscl/>
          </a:blip>
          <a:srcRect/>
          <a:stretch>
            <a:fillRect/>
          </a:stretch>
        </p:blipFill>
        <p:spPr bwMode="auto">
          <a:xfrm>
            <a:off x="827584" y="3933056"/>
            <a:ext cx="7554487" cy="208823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grayscl/>
          </a:blip>
          <a:srcRect/>
          <a:stretch>
            <a:fillRect/>
          </a:stretch>
        </p:blipFill>
        <p:spPr bwMode="auto">
          <a:xfrm>
            <a:off x="1331640" y="980728"/>
            <a:ext cx="6192688" cy="2773247"/>
          </a:xfrm>
          <a:prstGeom prst="rect">
            <a:avLst/>
          </a:prstGeom>
          <a:noFill/>
          <a:ln w="9525">
            <a:noFill/>
            <a:miter lim="800000"/>
            <a:headEnd/>
            <a:tailEnd/>
          </a:ln>
        </p:spPr>
      </p:pic>
      <p:sp>
        <p:nvSpPr>
          <p:cNvPr id="6"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BSP –Tree Method Example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box(in)">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lnSpc>
                <a:spcPct val="150000"/>
              </a:lnSpc>
              <a:buNone/>
            </a:pPr>
            <a:r>
              <a:rPr lang="en-US" sz="2000" b="1" dirty="0" smtClean="0">
                <a:latin typeface="Times New Roman" pitchFamily="18" charset="0"/>
                <a:cs typeface="Times New Roman" pitchFamily="18" charset="0"/>
              </a:rPr>
              <a:t>Disadvantage of BSP:</a:t>
            </a:r>
          </a:p>
          <a:p>
            <a:pPr fontAlgn="base">
              <a:lnSpc>
                <a:spcPct val="150000"/>
              </a:lnSpc>
            </a:pPr>
            <a:r>
              <a:rPr lang="en-US" sz="2000" dirty="0" smtClean="0">
                <a:latin typeface="Times New Roman" pitchFamily="18" charset="0"/>
                <a:cs typeface="Times New Roman" pitchFamily="18" charset="0"/>
              </a:rPr>
              <a:t>Generating a BSP tree can be time-consuming.</a:t>
            </a:r>
          </a:p>
          <a:p>
            <a:pPr fontAlgn="base">
              <a:lnSpc>
                <a:spcPct val="150000"/>
              </a:lnSpc>
            </a:pPr>
            <a:r>
              <a:rPr lang="en-US" sz="2000" dirty="0" smtClean="0">
                <a:latin typeface="Times New Roman" pitchFamily="18" charset="0"/>
                <a:cs typeface="Times New Roman" pitchFamily="18" charset="0"/>
              </a:rPr>
              <a:t>BSP does not solve the problem of visible surface determination.</a:t>
            </a:r>
          </a:p>
          <a:p>
            <a:pPr fontAlgn="base">
              <a:lnSpc>
                <a:spcPct val="150000"/>
              </a:lnSpc>
            </a:pPr>
            <a:endParaRPr lang="en-US" sz="2000" dirty="0" smtClean="0">
              <a:latin typeface="Times New Roman" pitchFamily="18" charset="0"/>
              <a:cs typeface="Times New Roman" pitchFamily="18" charset="0"/>
            </a:endParaRPr>
          </a:p>
          <a:p>
            <a:pPr fontAlgn="base">
              <a:lnSpc>
                <a:spcPct val="150000"/>
              </a:lnSpc>
              <a:buNone/>
            </a:pPr>
            <a:r>
              <a:rPr lang="en-US" sz="2000" b="1" dirty="0" smtClean="0">
                <a:latin typeface="Times New Roman" pitchFamily="18" charset="0"/>
                <a:cs typeface="Times New Roman" pitchFamily="18" charset="0"/>
              </a:rPr>
              <a:t>Uses of BSP:</a:t>
            </a:r>
          </a:p>
          <a:p>
            <a:pPr fontAlgn="base">
              <a:lnSpc>
                <a:spcPct val="150000"/>
              </a:lnSpc>
            </a:pPr>
            <a:r>
              <a:rPr lang="en-US" sz="2000" dirty="0" smtClean="0">
                <a:latin typeface="Times New Roman" pitchFamily="18" charset="0"/>
                <a:cs typeface="Times New Roman" pitchFamily="18" charset="0"/>
              </a:rPr>
              <a:t>It is used in collision detection in 3D video games and robotics.</a:t>
            </a:r>
          </a:p>
          <a:p>
            <a:pPr fontAlgn="base">
              <a:lnSpc>
                <a:spcPct val="150000"/>
              </a:lnSpc>
            </a:pPr>
            <a:r>
              <a:rPr lang="en-US" sz="2000" dirty="0" smtClean="0">
                <a:latin typeface="Times New Roman" pitchFamily="18" charset="0"/>
                <a:cs typeface="Times New Roman" pitchFamily="18" charset="0"/>
              </a:rPr>
              <a:t>It is used in ray tracing</a:t>
            </a:r>
          </a:p>
          <a:p>
            <a:pPr fontAlgn="base">
              <a:lnSpc>
                <a:spcPct val="150000"/>
              </a:lnSpc>
            </a:pPr>
            <a:r>
              <a:rPr lang="en-US" sz="2000" dirty="0" smtClean="0">
                <a:latin typeface="Times New Roman" pitchFamily="18" charset="0"/>
                <a:cs typeface="Times New Roman" pitchFamily="18" charset="0"/>
              </a:rPr>
              <a:t>It is involved in the handling of complex spatial scenes.</a:t>
            </a:r>
          </a:p>
          <a:p>
            <a:endParaRPr lang="en-US" dirty="0"/>
          </a:p>
        </p:txBody>
      </p:sp>
      <p:sp>
        <p:nvSpPr>
          <p:cNvPr id="4" name="Title 1"/>
          <p:cNvSpPr>
            <a:spLocks noGrp="1"/>
          </p:cNvSpPr>
          <p:nvPr>
            <p:ph type="title"/>
          </p:nvPr>
        </p:nvSpPr>
        <p:spPr>
          <a:xfrm>
            <a:off x="457200" y="44624"/>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BSP –Tree Method</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A-Buffer Algorithm </a:t>
            </a:r>
            <a:endParaRPr lang="en-US" sz="3200" b="1" dirty="0">
              <a:solidFill>
                <a:srgbClr val="FFC000"/>
              </a:solidFill>
              <a:latin typeface="Times New Roman" pitchFamily="18" charset="0"/>
              <a:cs typeface="Times New Roman" pitchFamily="18" charset="0"/>
            </a:endParaRPr>
          </a:p>
        </p:txBody>
      </p:sp>
      <p:sp>
        <p:nvSpPr>
          <p:cNvPr id="3" name="Content Placeholder 2"/>
          <p:cNvSpPr>
            <a:spLocks noGrp="1"/>
          </p:cNvSpPr>
          <p:nvPr>
            <p:ph idx="1"/>
          </p:nvPr>
        </p:nvSpPr>
        <p:spPr>
          <a:xfrm>
            <a:off x="251520" y="836712"/>
            <a:ext cx="8229600" cy="5328592"/>
          </a:xfrm>
        </p:spPr>
        <p:txBody>
          <a:bodyPr>
            <a:noAutofit/>
          </a:bodyPr>
          <a:lstStyle/>
          <a:p>
            <a:pPr algn="just">
              <a:lnSpc>
                <a:spcPct val="150000"/>
              </a:lnSpc>
            </a:pPr>
            <a:r>
              <a:rPr lang="en-US" sz="2000" dirty="0" smtClean="0">
                <a:latin typeface="Times New Roman" pitchFamily="18" charset="0"/>
                <a:cs typeface="Times New Roman" pitchFamily="18" charset="0"/>
              </a:rPr>
              <a:t>This method is also known as </a:t>
            </a:r>
            <a:r>
              <a:rPr lang="en-US" sz="2000" b="1" dirty="0" smtClean="0">
                <a:latin typeface="Times New Roman" pitchFamily="18" charset="0"/>
                <a:cs typeface="Times New Roman" pitchFamily="18" charset="0"/>
              </a:rPr>
              <a:t>anti-aliased</a:t>
            </a:r>
            <a:r>
              <a:rPr lang="en-US" sz="2000" dirty="0" smtClean="0">
                <a:latin typeface="Times New Roman" pitchFamily="18" charset="0"/>
                <a:cs typeface="Times New Roman" pitchFamily="18" charset="0"/>
              </a:rPr>
              <a:t> or </a:t>
            </a:r>
            <a:r>
              <a:rPr lang="en-US" sz="2000" b="1" dirty="0" smtClean="0">
                <a:latin typeface="Times New Roman" pitchFamily="18" charset="0"/>
                <a:cs typeface="Times New Roman" pitchFamily="18" charset="0"/>
              </a:rPr>
              <a:t>area-averaged</a:t>
            </a:r>
            <a:r>
              <a:rPr lang="en-US" sz="2000" dirty="0" smtClean="0">
                <a:latin typeface="Times New Roman" pitchFamily="18" charset="0"/>
                <a:cs typeface="Times New Roman" pitchFamily="18" charset="0"/>
              </a:rPr>
              <a:t> or </a:t>
            </a:r>
            <a:r>
              <a:rPr lang="en-US" sz="2000" b="1" dirty="0" smtClean="0">
                <a:latin typeface="Times New Roman" pitchFamily="18" charset="0"/>
                <a:cs typeface="Times New Roman" pitchFamily="18" charset="0"/>
              </a:rPr>
              <a:t>accumulation buffer</a:t>
            </a:r>
            <a:r>
              <a:rPr lang="en-US" sz="2000" dirty="0" smtClean="0">
                <a:latin typeface="Times New Roman" pitchFamily="18" charset="0"/>
                <a:cs typeface="Times New Roman" pitchFamily="18" charset="0"/>
              </a:rPr>
              <a:t>.</a:t>
            </a:r>
          </a:p>
          <a:p>
            <a:pPr algn="just">
              <a:lnSpc>
                <a:spcPct val="150000"/>
              </a:lnSpc>
            </a:pPr>
            <a:r>
              <a:rPr lang="en-US" sz="2000" dirty="0" smtClean="0">
                <a:latin typeface="Times New Roman" pitchFamily="18" charset="0"/>
                <a:cs typeface="Times New Roman" pitchFamily="18" charset="0"/>
              </a:rPr>
              <a:t> This method extends the algorithm of </a:t>
            </a:r>
            <a:r>
              <a:rPr lang="en-US" sz="2000" b="1" dirty="0" smtClean="0">
                <a:latin typeface="Times New Roman" pitchFamily="18" charset="0"/>
                <a:cs typeface="Times New Roman" pitchFamily="18" charset="0"/>
              </a:rPr>
              <a:t>depth-buffer (or Z Buffer) method</a:t>
            </a:r>
            <a:r>
              <a:rPr lang="en-US" sz="2000" dirty="0" smtClean="0">
                <a:latin typeface="Times New Roman" pitchFamily="18" charset="0"/>
                <a:cs typeface="Times New Roman" pitchFamily="18" charset="0"/>
              </a:rPr>
              <a:t>. </a:t>
            </a:r>
          </a:p>
          <a:p>
            <a:pPr algn="just">
              <a:lnSpc>
                <a:spcPct val="150000"/>
              </a:lnSpc>
            </a:pPr>
            <a:r>
              <a:rPr lang="en-US" sz="2000" dirty="0" smtClean="0">
                <a:latin typeface="Times New Roman" pitchFamily="18" charset="0"/>
                <a:cs typeface="Times New Roman" pitchFamily="18" charset="0"/>
              </a:rPr>
              <a:t>As the depth buffer method can only be used for </a:t>
            </a:r>
            <a:r>
              <a:rPr lang="en-US" sz="2000" b="1" dirty="0" smtClean="0">
                <a:latin typeface="Times New Roman" pitchFamily="18" charset="0"/>
                <a:cs typeface="Times New Roman" pitchFamily="18" charset="0"/>
              </a:rPr>
              <a:t>opaque object </a:t>
            </a:r>
            <a:r>
              <a:rPr lang="en-US" sz="2000" dirty="0" smtClean="0">
                <a:latin typeface="Times New Roman" pitchFamily="18" charset="0"/>
                <a:cs typeface="Times New Roman" pitchFamily="18" charset="0"/>
              </a:rPr>
              <a:t>but not for </a:t>
            </a:r>
            <a:r>
              <a:rPr lang="en-US" sz="2000" b="1" dirty="0" smtClean="0">
                <a:latin typeface="Times New Roman" pitchFamily="18" charset="0"/>
                <a:cs typeface="Times New Roman" pitchFamily="18" charset="0"/>
              </a:rPr>
              <a:t>transparent object, </a:t>
            </a:r>
            <a:r>
              <a:rPr lang="en-US" sz="2000" dirty="0" smtClean="0">
                <a:latin typeface="Times New Roman" pitchFamily="18" charset="0"/>
                <a:cs typeface="Times New Roman" pitchFamily="18" charset="0"/>
              </a:rPr>
              <a:t>the A-buffer method provides advantage in this scenario. </a:t>
            </a:r>
          </a:p>
          <a:p>
            <a:pPr algn="just">
              <a:lnSpc>
                <a:spcPct val="150000"/>
              </a:lnSpc>
            </a:pPr>
            <a:r>
              <a:rPr lang="en-US" sz="2000" dirty="0" smtClean="0">
                <a:latin typeface="Times New Roman" pitchFamily="18" charset="0"/>
                <a:cs typeface="Times New Roman" pitchFamily="18" charset="0"/>
              </a:rPr>
              <a:t>Although the A buffer </a:t>
            </a:r>
            <a:r>
              <a:rPr lang="en-US" sz="2000" b="1" dirty="0" smtClean="0">
                <a:latin typeface="Times New Roman" pitchFamily="18" charset="0"/>
                <a:cs typeface="Times New Roman" pitchFamily="18" charset="0"/>
              </a:rPr>
              <a:t>method requires more memory</a:t>
            </a:r>
            <a:r>
              <a:rPr lang="en-US" sz="2000" dirty="0" smtClean="0">
                <a:latin typeface="Times New Roman" pitchFamily="18" charset="0"/>
                <a:cs typeface="Times New Roman" pitchFamily="18" charset="0"/>
              </a:rPr>
              <a:t>, but different surface colors can be correctly composed using it. </a:t>
            </a:r>
          </a:p>
          <a:p>
            <a:pPr algn="just">
              <a:lnSpc>
                <a:spcPct val="150000"/>
              </a:lnSpc>
            </a:pPr>
            <a:r>
              <a:rPr lang="en-US" sz="2000" dirty="0" smtClean="0">
                <a:latin typeface="Times New Roman" pitchFamily="18" charset="0"/>
                <a:cs typeface="Times New Roman" pitchFamily="18" charset="0"/>
              </a:rPr>
              <a:t>Being a descendent of the Z-buffer algorithm, each position in the buffer can reference a linked list of surfaces. The key data structure in the A buffer is the accumulation buffer.</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544616"/>
          </a:xfrm>
        </p:spPr>
        <p:txBody>
          <a:bodyPr>
            <a:normAutofit/>
          </a:bodyPr>
          <a:lstStyle/>
          <a:p>
            <a:pPr fontAlgn="base">
              <a:lnSpc>
                <a:spcPct val="150000"/>
              </a:lnSpc>
            </a:pPr>
            <a:r>
              <a:rPr lang="en-US" sz="2000" dirty="0" smtClean="0">
                <a:latin typeface="Times New Roman" pitchFamily="18" charset="0"/>
                <a:cs typeface="Times New Roman" pitchFamily="18" charset="0"/>
              </a:rPr>
              <a:t>Each position in the A buffer has 2 fields :</a:t>
            </a:r>
            <a:br>
              <a:rPr lang="en-US" sz="2000" dirty="0" smtClean="0">
                <a:latin typeface="Times New Roman" pitchFamily="18" charset="0"/>
                <a:cs typeface="Times New Roman" pitchFamily="18" charset="0"/>
              </a:rPr>
            </a:br>
            <a:r>
              <a:rPr lang="en-US" sz="2000" b="1" dirty="0" smtClean="0">
                <a:latin typeface="Times New Roman" pitchFamily="18" charset="0"/>
                <a:cs typeface="Times New Roman" pitchFamily="18" charset="0"/>
              </a:rPr>
              <a:t>1) </a:t>
            </a:r>
            <a:r>
              <a:rPr lang="en-US" sz="2000" dirty="0" smtClean="0">
                <a:latin typeface="Times New Roman" pitchFamily="18" charset="0"/>
                <a:cs typeface="Times New Roman" pitchFamily="18" charset="0"/>
              </a:rPr>
              <a:t>Depth field</a:t>
            </a:r>
            <a:br>
              <a:rPr lang="en-US" sz="2000" dirty="0" smtClean="0">
                <a:latin typeface="Times New Roman" pitchFamily="18" charset="0"/>
                <a:cs typeface="Times New Roman" pitchFamily="18" charset="0"/>
              </a:rPr>
            </a:br>
            <a:r>
              <a:rPr lang="en-US" sz="2000" b="1" dirty="0" smtClean="0">
                <a:latin typeface="Times New Roman" pitchFamily="18" charset="0"/>
                <a:cs typeface="Times New Roman" pitchFamily="18" charset="0"/>
              </a:rPr>
              <a:t>2) </a:t>
            </a:r>
            <a:r>
              <a:rPr lang="en-US" sz="2000" dirty="0" smtClean="0">
                <a:latin typeface="Times New Roman" pitchFamily="18" charset="0"/>
                <a:cs typeface="Times New Roman" pitchFamily="18" charset="0"/>
              </a:rPr>
              <a:t>Surface data field or Intensity field</a:t>
            </a:r>
          </a:p>
          <a:p>
            <a:pPr algn="just" fontAlgn="base">
              <a:lnSpc>
                <a:spcPct val="150000"/>
              </a:lnSpc>
            </a:pPr>
            <a:r>
              <a:rPr lang="en-US" sz="2000" dirty="0" smtClean="0">
                <a:latin typeface="Times New Roman" pitchFamily="18" charset="0"/>
                <a:cs typeface="Times New Roman" pitchFamily="18" charset="0"/>
              </a:rPr>
              <a:t>A depth field stores a positive or negative real number. A surface data field can stores surface intensity information or a pointer to a linked list of surfaces that contribute to that pixel position.</a:t>
            </a:r>
          </a:p>
          <a:p>
            <a:pPr algn="just" fontAlgn="base">
              <a:lnSpc>
                <a:spcPct val="150000"/>
              </a:lnSpc>
            </a:pPr>
            <a:endParaRPr lang="en-IN" sz="2000" dirty="0" smtClean="0">
              <a:latin typeface="Times New Roman" pitchFamily="18" charset="0"/>
              <a:cs typeface="Times New Roman" pitchFamily="18" charset="0"/>
            </a:endParaRPr>
          </a:p>
          <a:p>
            <a:pPr marL="457200" indent="-457200" algn="ctr" fontAlgn="base">
              <a:lnSpc>
                <a:spcPct val="150000"/>
              </a:lnSpc>
              <a:buAutoNum type="alphaLcParenBoth"/>
            </a:pPr>
            <a:r>
              <a:rPr lang="en-IN" sz="2000" b="1" dirty="0" smtClean="0">
                <a:latin typeface="Times New Roman" pitchFamily="18" charset="0"/>
                <a:cs typeface="Times New Roman" pitchFamily="18" charset="0"/>
              </a:rPr>
              <a:t>when a pixel overlap by one surface</a:t>
            </a:r>
          </a:p>
          <a:p>
            <a:pPr marL="457200" indent="-457200" algn="just" fontAlgn="base">
              <a:lnSpc>
                <a:spcPct val="150000"/>
              </a:lnSpc>
              <a:buNone/>
            </a:pPr>
            <a:r>
              <a:rPr lang="en-US" sz="2000" dirty="0" smtClean="0">
                <a:latin typeface="Times New Roman" pitchFamily="18" charset="0"/>
                <a:cs typeface="Times New Roman" pitchFamily="18" charset="0"/>
              </a:rPr>
              <a:t>	As shown in the above figure, if the value of depth is &gt;= 0, the number stored at that position is the </a:t>
            </a:r>
            <a:r>
              <a:rPr lang="en-US" sz="2000" b="1" dirty="0" smtClean="0">
                <a:latin typeface="Times New Roman" pitchFamily="18" charset="0"/>
                <a:cs typeface="Times New Roman" pitchFamily="18" charset="0"/>
              </a:rPr>
              <a:t>depth of single surface</a:t>
            </a:r>
            <a:r>
              <a:rPr lang="en-US" sz="2000" dirty="0" smtClean="0">
                <a:latin typeface="Times New Roman" pitchFamily="18" charset="0"/>
                <a:cs typeface="Times New Roman" pitchFamily="18" charset="0"/>
              </a:rPr>
              <a:t> overlapping the corresponding pixel area. </a:t>
            </a:r>
            <a:endParaRPr lang="en-US" sz="2000" b="1" dirty="0" smtClean="0">
              <a:latin typeface="Times New Roman" pitchFamily="18" charset="0"/>
              <a:cs typeface="Times New Roman" pitchFamily="18" charset="0"/>
            </a:endParaRPr>
          </a:p>
          <a:p>
            <a:pPr algn="just" fontAlgn="base">
              <a:lnSpc>
                <a:spcPct val="150000"/>
              </a:lnSpc>
            </a:pPr>
            <a:endParaRPr lang="en-US" sz="2000" dirty="0" smtClean="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
        <p:nvSpPr>
          <p:cNvPr id="5122" name="AutoShape 2" descr="https://media.geeksforgeeks.org/wp-content/uploads/abuffer1.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https://media.geeksforgeeks.org/wp-content/uploads/abuffer1.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https://media.geeksforgeeks.org/wp-content/uploads/abuffer1.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p:cNvGraphicFramePr>
            <a:graphicFrameLocks noGrp="1"/>
          </p:cNvGraphicFramePr>
          <p:nvPr/>
        </p:nvGraphicFramePr>
        <p:xfrm>
          <a:off x="899592" y="3933056"/>
          <a:ext cx="7416824" cy="432048"/>
        </p:xfrm>
        <a:graphic>
          <a:graphicData uri="http://schemas.openxmlformats.org/drawingml/2006/table">
            <a:tbl>
              <a:tblPr firstRow="1" bandRow="1">
                <a:tableStyleId>{7E9639D4-E3E2-4D34-9284-5A2195B3D0D7}</a:tableStyleId>
              </a:tblPr>
              <a:tblGrid>
                <a:gridCol w="3708412"/>
                <a:gridCol w="3708412"/>
              </a:tblGrid>
              <a:tr h="432048">
                <a:tc>
                  <a:txBody>
                    <a:bodyPr/>
                    <a:lstStyle/>
                    <a:p>
                      <a:pPr algn="ctr"/>
                      <a:r>
                        <a:rPr lang="en-IN" sz="2200" dirty="0" smtClean="0">
                          <a:latin typeface="Times New Roman" pitchFamily="18" charset="0"/>
                          <a:cs typeface="Times New Roman" pitchFamily="18" charset="0"/>
                        </a:rPr>
                        <a:t>Depth</a:t>
                      </a:r>
                      <a:r>
                        <a:rPr lang="en-IN" sz="2200" baseline="0" dirty="0" smtClean="0">
                          <a:latin typeface="Times New Roman" pitchFamily="18" charset="0"/>
                          <a:cs typeface="Times New Roman" pitchFamily="18" charset="0"/>
                        </a:rPr>
                        <a:t> &gt;=0</a:t>
                      </a:r>
                      <a:endParaRPr lang="en-US" sz="2200" dirty="0">
                        <a:latin typeface="Times New Roman" pitchFamily="18" charset="0"/>
                        <a:cs typeface="Times New Roman" pitchFamily="18" charset="0"/>
                      </a:endParaRPr>
                    </a:p>
                  </a:txBody>
                  <a:tcPr/>
                </a:tc>
                <a:tc>
                  <a:txBody>
                    <a:bodyPr/>
                    <a:lstStyle/>
                    <a:p>
                      <a:pPr algn="ctr"/>
                      <a:r>
                        <a:rPr lang="en-IN" sz="2200" dirty="0" smtClean="0">
                          <a:latin typeface="Times New Roman" pitchFamily="18" charset="0"/>
                          <a:cs typeface="Times New Roman" pitchFamily="18" charset="0"/>
                        </a:rPr>
                        <a:t>RGB</a:t>
                      </a:r>
                      <a:r>
                        <a:rPr lang="en-IN" sz="2200" baseline="0" dirty="0" smtClean="0">
                          <a:latin typeface="Times New Roman" pitchFamily="18" charset="0"/>
                          <a:cs typeface="Times New Roman" pitchFamily="18" charset="0"/>
                        </a:rPr>
                        <a:t>  and other information</a:t>
                      </a:r>
                      <a:endParaRPr lang="en-US" sz="2200" dirty="0">
                        <a:latin typeface="Times New Roman" pitchFamily="18" charset="0"/>
                        <a:cs typeface="Times New Roman" pitchFamily="18" charset="0"/>
                      </a:endParaRPr>
                    </a:p>
                  </a:txBody>
                  <a:tcPr/>
                </a:tc>
              </a:tr>
            </a:tbl>
          </a:graphicData>
        </a:graphic>
      </p:graphicFrame>
      <p:sp>
        <p:nvSpPr>
          <p:cNvPr id="8" name="Title 1"/>
          <p:cNvSpPr>
            <a:spLocks noGrp="1"/>
          </p:cNvSpPr>
          <p:nvPr>
            <p:ph type="title"/>
          </p:nvPr>
        </p:nvSpPr>
        <p:spPr>
          <a:xfrm>
            <a:off x="457200" y="53752"/>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A-Buffer Algorithm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229600" cy="5472608"/>
          </a:xfrm>
        </p:spPr>
        <p:txBody>
          <a:bodyPr>
            <a:normAutofit/>
          </a:bodyPr>
          <a:lstStyle/>
          <a:p>
            <a:pPr>
              <a:lnSpc>
                <a:spcPct val="150000"/>
              </a:lnSpc>
            </a:pPr>
            <a:r>
              <a:rPr lang="en-US" dirty="0" smtClean="0"/>
              <a:t> </a:t>
            </a:r>
            <a:r>
              <a:rPr lang="en-US" sz="2000" dirty="0" smtClean="0">
                <a:latin typeface="Times New Roman" pitchFamily="18" charset="0"/>
                <a:cs typeface="Times New Roman" pitchFamily="18" charset="0"/>
              </a:rPr>
              <a:t>The 2nd field, </a:t>
            </a:r>
            <a:r>
              <a:rPr lang="en-US" sz="2000" dirty="0" err="1" smtClean="0">
                <a:latin typeface="Times New Roman" pitchFamily="18" charset="0"/>
                <a:cs typeface="Times New Roman" pitchFamily="18" charset="0"/>
              </a:rPr>
              <a:t>i.e</a:t>
            </a:r>
            <a:r>
              <a:rPr lang="en-US" sz="2000" dirty="0" smtClean="0">
                <a:latin typeface="Times New Roman" pitchFamily="18" charset="0"/>
                <a:cs typeface="Times New Roman" pitchFamily="18" charset="0"/>
              </a:rPr>
              <a:t>, the intensity field then stores the RGB components of the surface color at that point and the percent of pixel coverage.</a:t>
            </a:r>
          </a:p>
          <a:p>
            <a:pPr>
              <a:lnSpc>
                <a:spcPct val="150000"/>
              </a:lnSpc>
            </a:pPr>
            <a:endParaRPr lang="en-IN" sz="2000" dirty="0" smtClean="0">
              <a:latin typeface="Times New Roman" pitchFamily="18" charset="0"/>
              <a:cs typeface="Times New Roman" pitchFamily="18" charset="0"/>
            </a:endParaRPr>
          </a:p>
          <a:p>
            <a:pPr>
              <a:lnSpc>
                <a:spcPct val="150000"/>
              </a:lnSpc>
            </a:pPr>
            <a:endParaRPr lang="en-IN" sz="2000" dirty="0" smtClean="0">
              <a:latin typeface="Times New Roman" pitchFamily="18" charset="0"/>
              <a:cs typeface="Times New Roman" pitchFamily="18" charset="0"/>
            </a:endParaRPr>
          </a:p>
          <a:p>
            <a:pPr>
              <a:lnSpc>
                <a:spcPct val="150000"/>
              </a:lnSpc>
            </a:pPr>
            <a:endParaRPr lang="en-IN" sz="2000" dirty="0" smtClean="0">
              <a:latin typeface="Times New Roman" pitchFamily="18" charset="0"/>
              <a:cs typeface="Times New Roman" pitchFamily="18" charset="0"/>
            </a:endParaRPr>
          </a:p>
          <a:p>
            <a:pPr fontAlgn="base">
              <a:lnSpc>
                <a:spcPct val="160000"/>
              </a:lnSpc>
            </a:pPr>
            <a:r>
              <a:rPr lang="en-US" sz="2000" dirty="0" smtClean="0">
                <a:latin typeface="Times New Roman" pitchFamily="18" charset="0"/>
                <a:cs typeface="Times New Roman" pitchFamily="18" charset="0"/>
              </a:rPr>
              <a:t>As shown in the above figure, </a:t>
            </a:r>
            <a:r>
              <a:rPr lang="en-US" sz="2000" b="1" dirty="0" smtClean="0">
                <a:latin typeface="Times New Roman" pitchFamily="18" charset="0"/>
                <a:cs typeface="Times New Roman" pitchFamily="18" charset="0"/>
              </a:rPr>
              <a:t>multiple-surface contributions</a:t>
            </a:r>
            <a:r>
              <a:rPr lang="en-US" sz="2000" dirty="0" smtClean="0">
                <a:latin typeface="Times New Roman" pitchFamily="18" charset="0"/>
                <a:cs typeface="Times New Roman" pitchFamily="18" charset="0"/>
              </a:rPr>
              <a:t> to the pixel intensity is indicated by depth &lt; 0. The 2nd field, </a:t>
            </a:r>
            <a:r>
              <a:rPr lang="en-US" sz="2000" dirty="0" err="1" smtClean="0">
                <a:latin typeface="Times New Roman" pitchFamily="18" charset="0"/>
                <a:cs typeface="Times New Roman" pitchFamily="18" charset="0"/>
              </a:rPr>
              <a:t>i.e</a:t>
            </a:r>
            <a:r>
              <a:rPr lang="en-US" sz="2000" dirty="0" smtClean="0">
                <a:latin typeface="Times New Roman" pitchFamily="18" charset="0"/>
                <a:cs typeface="Times New Roman" pitchFamily="18" charset="0"/>
              </a:rPr>
              <a:t>, the intensity field then stores a pointer to a linked list of surface data.</a:t>
            </a:r>
          </a:p>
          <a:p>
            <a:pPr fontAlgn="base">
              <a:lnSpc>
                <a:spcPct val="160000"/>
              </a:lnSpc>
            </a:pPr>
            <a:r>
              <a:rPr lang="en-US" sz="2000" dirty="0" smtClean="0">
                <a:latin typeface="Times New Roman" pitchFamily="18" charset="0"/>
                <a:cs typeface="Times New Roman" pitchFamily="18" charset="0"/>
              </a:rPr>
              <a:t>A buffer method is slightly costly than Z-buffer method because it requires more memory in comparison to the Z-buffer method. </a:t>
            </a:r>
          </a:p>
          <a:p>
            <a:pPr>
              <a:lnSpc>
                <a:spcPct val="150000"/>
              </a:lnSpc>
            </a:pPr>
            <a:endParaRPr lang="en-US" sz="2000" dirty="0">
              <a:latin typeface="Times New Roman" pitchFamily="18" charset="0"/>
              <a:cs typeface="Times New Roman" pitchFamily="18" charset="0"/>
            </a:endParaRPr>
          </a:p>
        </p:txBody>
      </p:sp>
      <p:pic>
        <p:nvPicPr>
          <p:cNvPr id="134146" name="Picture 2" descr="https://media.geeksforgeeks.org/wp-content/uploads/abuffer2.png"/>
          <p:cNvPicPr>
            <a:picLocks noChangeAspect="1" noChangeArrowheads="1"/>
          </p:cNvPicPr>
          <p:nvPr/>
        </p:nvPicPr>
        <p:blipFill>
          <a:blip r:embed="rId2" cstate="print">
            <a:grayscl/>
          </a:blip>
          <a:srcRect/>
          <a:stretch>
            <a:fillRect/>
          </a:stretch>
        </p:blipFill>
        <p:spPr bwMode="auto">
          <a:xfrm>
            <a:off x="971600" y="2321049"/>
            <a:ext cx="7219950" cy="1323975"/>
          </a:xfrm>
          <a:prstGeom prst="rect">
            <a:avLst/>
          </a:prstGeom>
          <a:noFill/>
        </p:spPr>
      </p:pic>
      <p:sp>
        <p:nvSpPr>
          <p:cNvPr id="5" name="Title 1"/>
          <p:cNvSpPr>
            <a:spLocks noGrp="1"/>
          </p:cNvSpPr>
          <p:nvPr>
            <p:ph type="title"/>
          </p:nvPr>
        </p:nvSpPr>
        <p:spPr>
          <a:xfrm>
            <a:off x="457200" y="53752"/>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A-Buffer Algorithm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4146"/>
                                        </p:tgtEl>
                                        <p:attrNameLst>
                                          <p:attrName>style.visibility</p:attrName>
                                        </p:attrNameLst>
                                      </p:cBhvr>
                                      <p:to>
                                        <p:strVal val="visible"/>
                                      </p:to>
                                    </p:set>
                                    <p:animEffect transition="in" filter="checkerboard(across)">
                                      <p:cBhvr>
                                        <p:cTn id="12" dur="500"/>
                                        <p:tgtEl>
                                          <p:spTgt spid="13414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9261"/>
            <a:ext cx="8229600" cy="4525963"/>
          </a:xfrm>
        </p:spPr>
        <p:txBody>
          <a:bodyPr/>
          <a:lstStyle/>
          <a:p>
            <a:pPr algn="just">
              <a:lnSpc>
                <a:spcPct val="150000"/>
              </a:lnSpc>
            </a:pPr>
            <a:r>
              <a:rPr lang="en-US" sz="2000" dirty="0" smtClean="0">
                <a:latin typeface="Times New Roman" pitchFamily="18" charset="0"/>
                <a:cs typeface="Times New Roman" pitchFamily="18" charset="0"/>
              </a:rPr>
              <a:t>It proceeds just like the depth buffer algorithm. </a:t>
            </a:r>
          </a:p>
          <a:p>
            <a:pPr algn="just">
              <a:lnSpc>
                <a:spcPct val="150000"/>
              </a:lnSpc>
            </a:pPr>
            <a:r>
              <a:rPr lang="en-US" sz="2000" dirty="0" smtClean="0">
                <a:latin typeface="Times New Roman" pitchFamily="18" charset="0"/>
                <a:cs typeface="Times New Roman" pitchFamily="18" charset="0"/>
              </a:rPr>
              <a:t>Here, the depth and opacity are used to determine the final color of the pixel. </a:t>
            </a:r>
          </a:p>
          <a:p>
            <a:pPr algn="just">
              <a:lnSpc>
                <a:spcPct val="150000"/>
              </a:lnSpc>
            </a:pPr>
            <a:r>
              <a:rPr lang="en-US" sz="2000" dirty="0" smtClean="0">
                <a:latin typeface="Times New Roman" pitchFamily="18" charset="0"/>
                <a:cs typeface="Times New Roman" pitchFamily="18" charset="0"/>
              </a:rPr>
              <a:t>As shown in the figure below, the A buffer method can be used to show the transparent objects.</a:t>
            </a:r>
          </a:p>
          <a:p>
            <a:pPr>
              <a:buNone/>
            </a:pPr>
            <a:endParaRPr lang="en-US" dirty="0"/>
          </a:p>
        </p:txBody>
      </p:sp>
      <p:pic>
        <p:nvPicPr>
          <p:cNvPr id="133122" name="Picture 2" descr="https://media.geeksforgeeks.org/wp-content/uploads/abuffer3.png"/>
          <p:cNvPicPr>
            <a:picLocks noChangeAspect="1" noChangeArrowheads="1"/>
          </p:cNvPicPr>
          <p:nvPr/>
        </p:nvPicPr>
        <p:blipFill>
          <a:blip r:embed="rId2" cstate="print"/>
          <a:srcRect/>
          <a:stretch>
            <a:fillRect/>
          </a:stretch>
        </p:blipFill>
        <p:spPr bwMode="auto">
          <a:xfrm>
            <a:off x="1043608" y="3573016"/>
            <a:ext cx="7320152" cy="2952328"/>
          </a:xfrm>
          <a:prstGeom prst="rect">
            <a:avLst/>
          </a:prstGeom>
          <a:noFill/>
        </p:spPr>
      </p:pic>
      <p:sp>
        <p:nvSpPr>
          <p:cNvPr id="5" name="Title 1"/>
          <p:cNvSpPr>
            <a:spLocks noGrp="1"/>
          </p:cNvSpPr>
          <p:nvPr>
            <p:ph type="title"/>
          </p:nvPr>
        </p:nvSpPr>
        <p:spPr>
          <a:xfrm>
            <a:off x="457200" y="53752"/>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A-Buffer Algorithm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3122"/>
                                        </p:tgtEl>
                                        <p:attrNameLst>
                                          <p:attrName>style.visibility</p:attrName>
                                        </p:attrNameLst>
                                      </p:cBhvr>
                                      <p:to>
                                        <p:strVal val="visible"/>
                                      </p:to>
                                    </p:set>
                                    <p:animEffect transition="in" filter="checkerboard(across)">
                                      <p:cBhvr>
                                        <p:cTn id="22" dur="500"/>
                                        <p:tgtEl>
                                          <p:spTgt spid="133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4525963"/>
          </a:xfrm>
        </p:spPr>
        <p:txBody>
          <a:bodyPr>
            <a:noAutofit/>
          </a:bodyPr>
          <a:lstStyle/>
          <a:p>
            <a:pPr fontAlgn="base">
              <a:lnSpc>
                <a:spcPct val="170000"/>
              </a:lnSpc>
              <a:buNone/>
            </a:pPr>
            <a:r>
              <a:rPr lang="en-US" sz="2000" b="1" dirty="0" smtClean="0">
                <a:latin typeface="Times New Roman" pitchFamily="18" charset="0"/>
                <a:cs typeface="Times New Roman" pitchFamily="18" charset="0"/>
              </a:rPr>
              <a:t>The surface buffer in the A buffer method includes :</a:t>
            </a:r>
          </a:p>
          <a:p>
            <a:pPr fontAlgn="base">
              <a:lnSpc>
                <a:spcPct val="170000"/>
              </a:lnSpc>
            </a:pPr>
            <a:r>
              <a:rPr lang="en-US" sz="2000" dirty="0" smtClean="0">
                <a:latin typeface="Times New Roman" pitchFamily="18" charset="0"/>
                <a:cs typeface="Times New Roman" pitchFamily="18" charset="0"/>
              </a:rPr>
              <a:t>Depth</a:t>
            </a:r>
          </a:p>
          <a:p>
            <a:pPr fontAlgn="base">
              <a:lnSpc>
                <a:spcPct val="170000"/>
              </a:lnSpc>
            </a:pPr>
            <a:r>
              <a:rPr lang="en-US" sz="2000" dirty="0" smtClean="0">
                <a:latin typeface="Times New Roman" pitchFamily="18" charset="0"/>
                <a:cs typeface="Times New Roman" pitchFamily="18" charset="0"/>
              </a:rPr>
              <a:t>Surface Identifier</a:t>
            </a:r>
          </a:p>
          <a:p>
            <a:pPr fontAlgn="base">
              <a:lnSpc>
                <a:spcPct val="170000"/>
              </a:lnSpc>
            </a:pPr>
            <a:r>
              <a:rPr lang="en-US" sz="2000" dirty="0" smtClean="0">
                <a:latin typeface="Times New Roman" pitchFamily="18" charset="0"/>
                <a:cs typeface="Times New Roman" pitchFamily="18" charset="0"/>
              </a:rPr>
              <a:t>Opacity Parameter</a:t>
            </a:r>
          </a:p>
          <a:p>
            <a:pPr fontAlgn="base">
              <a:lnSpc>
                <a:spcPct val="170000"/>
              </a:lnSpc>
            </a:pPr>
            <a:r>
              <a:rPr lang="en-US" sz="2000" dirty="0" smtClean="0">
                <a:latin typeface="Times New Roman" pitchFamily="18" charset="0"/>
                <a:cs typeface="Times New Roman" pitchFamily="18" charset="0"/>
              </a:rPr>
              <a:t>Percent of area coverage</a:t>
            </a:r>
          </a:p>
          <a:p>
            <a:pPr fontAlgn="base">
              <a:lnSpc>
                <a:spcPct val="170000"/>
              </a:lnSpc>
            </a:pPr>
            <a:r>
              <a:rPr lang="en-US" sz="2000" dirty="0" smtClean="0">
                <a:latin typeface="Times New Roman" pitchFamily="18" charset="0"/>
                <a:cs typeface="Times New Roman" pitchFamily="18" charset="0"/>
              </a:rPr>
              <a:t>RGB intensity components</a:t>
            </a:r>
          </a:p>
          <a:p>
            <a:pPr fontAlgn="base">
              <a:lnSpc>
                <a:spcPct val="170000"/>
              </a:lnSpc>
            </a:pPr>
            <a:r>
              <a:rPr lang="en-US" sz="2000" dirty="0" smtClean="0">
                <a:latin typeface="Times New Roman" pitchFamily="18" charset="0"/>
                <a:cs typeface="Times New Roman" pitchFamily="18" charset="0"/>
              </a:rPr>
              <a:t>Pointer to the next surface</a:t>
            </a:r>
          </a:p>
          <a:p>
            <a:pPr fontAlgn="base">
              <a:lnSpc>
                <a:spcPct val="170000"/>
              </a:lnSpc>
              <a:buNone/>
            </a:pPr>
            <a:r>
              <a:rPr lang="en-US" sz="2000" dirty="0" smtClean="0">
                <a:latin typeface="Times New Roman" pitchFamily="18" charset="0"/>
                <a:cs typeface="Times New Roman" pitchFamily="18" charset="0"/>
              </a:rPr>
              <a:t>The other advantage of A buffer method is that it provides anti-aliasing in addition to what Z-buffer does. </a:t>
            </a:r>
          </a:p>
          <a:p>
            <a:pPr>
              <a:lnSpc>
                <a:spcPct val="170000"/>
              </a:lnSpc>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53752"/>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A-Buffer Algorithm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Parallel Projection</a:t>
            </a:r>
            <a:r>
              <a:rPr lang="en-US" dirty="0" smtClean="0"/>
              <a:t/>
            </a:r>
            <a:br>
              <a:rPr lang="en-US" dirty="0" smtClean="0"/>
            </a:br>
            <a:endParaRPr lang="en-US" dirty="0"/>
          </a:p>
        </p:txBody>
      </p:sp>
      <p:pic>
        <p:nvPicPr>
          <p:cNvPr id="80898" name="Picture 2" descr="Parallel Projection"/>
          <p:cNvPicPr>
            <a:picLocks noChangeAspect="1" noChangeArrowheads="1"/>
          </p:cNvPicPr>
          <p:nvPr/>
        </p:nvPicPr>
        <p:blipFill>
          <a:blip r:embed="rId2" cstate="print"/>
          <a:srcRect/>
          <a:stretch>
            <a:fillRect/>
          </a:stretch>
        </p:blipFill>
        <p:spPr bwMode="auto">
          <a:xfrm>
            <a:off x="539552" y="1124744"/>
            <a:ext cx="7614633" cy="5302367"/>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2736"/>
            <a:ext cx="8229600" cy="5001419"/>
          </a:xfrm>
        </p:spPr>
        <p:txBody>
          <a:bodyPr>
            <a:normAutofit lnSpcReduction="10000"/>
          </a:bodyPr>
          <a:lstStyle/>
          <a:p>
            <a:pPr algn="just">
              <a:buNone/>
            </a:pPr>
            <a:r>
              <a:rPr lang="en-US" sz="2000" dirty="0" smtClean="0">
                <a:latin typeface="Times New Roman" pitchFamily="18" charset="0"/>
                <a:cs typeface="Times New Roman" pitchFamily="18" charset="0"/>
              </a:rPr>
              <a:t>The usage of A-buffer algorithm for the transparent surfaces is as shown below </a:t>
            </a: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endParaRPr lang="en-IN" sz="2000" dirty="0" smtClean="0">
              <a:latin typeface="Times New Roman" pitchFamily="18" charset="0"/>
              <a:cs typeface="Times New Roman" pitchFamily="18" charset="0"/>
            </a:endParaRPr>
          </a:p>
          <a:p>
            <a:pPr algn="just">
              <a:buNone/>
            </a:pPr>
            <a:r>
              <a:rPr lang="en-US" sz="2000" dirty="0" smtClean="0">
                <a:latin typeface="Times New Roman" pitchFamily="18" charset="0"/>
                <a:cs typeface="Times New Roman" pitchFamily="18" charset="0"/>
              </a:rPr>
              <a:t>On applying the A-buffer method on all the six surfaces indicated below, the corresponding colors are as :</a:t>
            </a:r>
          </a:p>
        </p:txBody>
      </p:sp>
      <p:pic>
        <p:nvPicPr>
          <p:cNvPr id="136194" name="Picture 2" descr="https://media.geeksforgeeks.org/wp-content/uploads/a_buffer_method_MADE.png"/>
          <p:cNvPicPr>
            <a:picLocks noChangeAspect="1" noChangeArrowheads="1"/>
          </p:cNvPicPr>
          <p:nvPr/>
        </p:nvPicPr>
        <p:blipFill>
          <a:blip r:embed="rId2" cstate="print"/>
          <a:srcRect t="4784" b="9680"/>
          <a:stretch>
            <a:fillRect/>
          </a:stretch>
        </p:blipFill>
        <p:spPr bwMode="auto">
          <a:xfrm>
            <a:off x="1547664" y="1484784"/>
            <a:ext cx="5688632" cy="3528392"/>
          </a:xfrm>
          <a:prstGeom prst="rect">
            <a:avLst/>
          </a:prstGeom>
          <a:noFill/>
        </p:spPr>
      </p:pic>
      <p:sp>
        <p:nvSpPr>
          <p:cNvPr id="6" name="Title 1"/>
          <p:cNvSpPr>
            <a:spLocks noGrp="1"/>
          </p:cNvSpPr>
          <p:nvPr>
            <p:ph type="title"/>
          </p:nvPr>
        </p:nvSpPr>
        <p:spPr>
          <a:xfrm>
            <a:off x="457200" y="53752"/>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A-Buffer Algorithm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6194"/>
                                        </p:tgtEl>
                                        <p:attrNameLst>
                                          <p:attrName>style.visibility</p:attrName>
                                        </p:attrNameLst>
                                      </p:cBhvr>
                                      <p:to>
                                        <p:strVal val="visible"/>
                                      </p:to>
                                    </p:set>
                                    <p:animEffect transition="in" filter="checkerboard(across)">
                                      <p:cBhvr>
                                        <p:cTn id="12" dur="500"/>
                                        <p:tgtEl>
                                          <p:spTgt spid="13619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1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lnSpc>
                <a:spcPct val="150000"/>
              </a:lnSpc>
            </a:pPr>
            <a:endParaRPr lang="en-US" sz="2000" dirty="0" smtClean="0">
              <a:latin typeface="Times New Roman" pitchFamily="18" charset="0"/>
              <a:cs typeface="Times New Roman" pitchFamily="18" charset="0"/>
            </a:endParaRPr>
          </a:p>
          <a:p>
            <a:pPr algn="just">
              <a:lnSpc>
                <a:spcPct val="150000"/>
              </a:lnSpc>
            </a:pPr>
            <a:endParaRPr lang="en-US" sz="2000" dirty="0" smtClean="0">
              <a:latin typeface="Times New Roman" pitchFamily="18" charset="0"/>
              <a:cs typeface="Times New Roman" pitchFamily="18" charset="0"/>
            </a:endParaRPr>
          </a:p>
          <a:p>
            <a:pPr algn="just">
              <a:lnSpc>
                <a:spcPct val="150000"/>
              </a:lnSpc>
            </a:pPr>
            <a:endParaRPr lang="en-US" sz="2000" dirty="0" smtClean="0">
              <a:latin typeface="Times New Roman" pitchFamily="18" charset="0"/>
              <a:cs typeface="Times New Roman" pitchFamily="18" charset="0"/>
            </a:endParaRPr>
          </a:p>
          <a:p>
            <a:pPr algn="just">
              <a:lnSpc>
                <a:spcPct val="150000"/>
              </a:lnSpc>
            </a:pPr>
            <a:endParaRPr lang="en-US" sz="2000" dirty="0" smtClean="0">
              <a:latin typeface="Times New Roman" pitchFamily="18" charset="0"/>
              <a:cs typeface="Times New Roman" pitchFamily="18" charset="0"/>
            </a:endParaRPr>
          </a:p>
          <a:p>
            <a:pPr algn="just">
              <a:lnSpc>
                <a:spcPct val="150000"/>
              </a:lnSpc>
            </a:pPr>
            <a:endParaRPr lang="en-US" sz="2000" dirty="0" smtClean="0">
              <a:latin typeface="Times New Roman" pitchFamily="18" charset="0"/>
              <a:cs typeface="Times New Roman" pitchFamily="18" charset="0"/>
            </a:endParaRPr>
          </a:p>
          <a:p>
            <a:pPr algn="just">
              <a:lnSpc>
                <a:spcPct val="150000"/>
              </a:lnSpc>
            </a:pPr>
            <a:endParaRPr lang="en-US" sz="2000" dirty="0" smtClean="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In A-buffer method, each pixel is made up of a group of sub-pixels. The final color of a pixel is computed by summing up all of its sub-pixels. Due to this accumulation taking place at sub-pixel level, A-buffer method gets the name </a:t>
            </a:r>
            <a:r>
              <a:rPr lang="en-US" sz="2000" b="1" dirty="0" smtClean="0">
                <a:latin typeface="Times New Roman" pitchFamily="18" charset="0"/>
                <a:cs typeface="Times New Roman" pitchFamily="18" charset="0"/>
              </a:rPr>
              <a:t>accumulation buffer</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pic>
        <p:nvPicPr>
          <p:cNvPr id="135170" name="Picture 2" descr="https://media.geeksforgeeks.org/wp-content/uploads/a_buffer_method-second_made.png"/>
          <p:cNvPicPr>
            <a:picLocks noChangeAspect="1" noChangeArrowheads="1"/>
          </p:cNvPicPr>
          <p:nvPr/>
        </p:nvPicPr>
        <p:blipFill>
          <a:blip r:embed="rId2" cstate="print"/>
          <a:srcRect/>
          <a:stretch>
            <a:fillRect/>
          </a:stretch>
        </p:blipFill>
        <p:spPr bwMode="auto">
          <a:xfrm>
            <a:off x="1115616" y="980728"/>
            <a:ext cx="6419850" cy="3295651"/>
          </a:xfrm>
          <a:prstGeom prst="rect">
            <a:avLst/>
          </a:prstGeom>
          <a:noFill/>
        </p:spPr>
      </p:pic>
      <p:sp>
        <p:nvSpPr>
          <p:cNvPr id="5" name="Title 1"/>
          <p:cNvSpPr>
            <a:spLocks noGrp="1"/>
          </p:cNvSpPr>
          <p:nvPr>
            <p:ph type="title"/>
          </p:nvPr>
        </p:nvSpPr>
        <p:spPr>
          <a:xfrm>
            <a:off x="457200" y="53752"/>
            <a:ext cx="8229600" cy="1143000"/>
          </a:xfrm>
        </p:spPr>
        <p:txBody>
          <a:bodyPr>
            <a:normAutofit/>
          </a:bodyPr>
          <a:lstStyle/>
          <a:p>
            <a:r>
              <a:rPr lang="en-IN" sz="3200" b="1" dirty="0" smtClean="0">
                <a:solidFill>
                  <a:srgbClr val="FFC000"/>
                </a:solidFill>
                <a:latin typeface="Times New Roman" pitchFamily="18" charset="0"/>
                <a:cs typeface="Times New Roman" pitchFamily="18" charset="0"/>
              </a:rPr>
              <a:t>A-Buffer Algorithm </a:t>
            </a:r>
            <a:endParaRPr lang="en-US" sz="32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checkerboard(across)">
                                      <p:cBhvr>
                                        <p:cTn id="7" dur="500"/>
                                        <p:tgtEl>
                                          <p:spTgt spid="13517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checkerboard(across)">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agan\Downloads\unnamed.jif"/>
          <p:cNvPicPr>
            <a:picLocks noChangeAspect="1" noChangeArrowheads="1" noCrop="1"/>
          </p:cNvPicPr>
          <p:nvPr/>
        </p:nvPicPr>
        <p:blipFill>
          <a:blip r:embed="rId2" cstate="print"/>
          <a:srcRect/>
          <a:stretch>
            <a:fillRect/>
          </a:stretch>
        </p:blipFill>
        <p:spPr bwMode="auto">
          <a:xfrm>
            <a:off x="107504" y="1268760"/>
            <a:ext cx="8928992" cy="5328592"/>
          </a:xfrm>
          <a:prstGeom prst="rect">
            <a:avLst/>
          </a:prstGeom>
          <a:noFill/>
        </p:spPr>
      </p:pic>
      <p:sp>
        <p:nvSpPr>
          <p:cNvPr id="5"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Ray Tracing</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gan\Downloads\TightCavernousAdmiralbutterfly-small.jif"/>
          <p:cNvPicPr>
            <a:picLocks noChangeAspect="1" noChangeArrowheads="1" noCrop="1"/>
          </p:cNvPicPr>
          <p:nvPr/>
        </p:nvPicPr>
        <p:blipFill>
          <a:blip r:embed="rId2" cstate="print"/>
          <a:srcRect/>
          <a:stretch>
            <a:fillRect/>
          </a:stretch>
        </p:blipFill>
        <p:spPr bwMode="auto">
          <a:xfrm>
            <a:off x="179512" y="1196752"/>
            <a:ext cx="8712968" cy="5091089"/>
          </a:xfrm>
          <a:prstGeom prst="rect">
            <a:avLst/>
          </a:prstGeom>
          <a:noFill/>
        </p:spPr>
      </p:pic>
      <p:sp>
        <p:nvSpPr>
          <p:cNvPr id="5"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Ray Tracing</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Ray Tracing</a:t>
            </a:r>
            <a:r>
              <a:rPr lang="en-US" dirty="0"/>
              <a:t/>
            </a:r>
            <a:br>
              <a:rPr lang="en-US" dirty="0"/>
            </a:br>
            <a:endParaRPr lang="en-US" dirty="0"/>
          </a:p>
        </p:txBody>
      </p:sp>
      <p:sp>
        <p:nvSpPr>
          <p:cNvPr id="3" name="Content Placeholder 2"/>
          <p:cNvSpPr>
            <a:spLocks noGrp="1"/>
          </p:cNvSpPr>
          <p:nvPr>
            <p:ph idx="1"/>
          </p:nvPr>
        </p:nvSpPr>
        <p:spPr>
          <a:xfrm>
            <a:off x="467544" y="1196752"/>
            <a:ext cx="8229600" cy="4525963"/>
          </a:xfrm>
        </p:spPr>
        <p:txBody>
          <a:bodyPr>
            <a:normAutofit fontScale="92500" lnSpcReduction="10000"/>
          </a:bodyPr>
          <a:lstStyle/>
          <a:p>
            <a:pPr algn="just">
              <a:lnSpc>
                <a:spcPct val="150000"/>
              </a:lnSpc>
            </a:pPr>
            <a:r>
              <a:rPr lang="en-IN" sz="2000" dirty="0" smtClean="0">
                <a:latin typeface="Times New Roman" pitchFamily="18" charset="0"/>
                <a:cs typeface="Times New Roman" pitchFamily="18" charset="0"/>
              </a:rPr>
              <a:t>Firstly without light we cannot see anything and Secondly without object in our environment, we cannot see light.</a:t>
            </a:r>
          </a:p>
          <a:p>
            <a:pPr algn="just">
              <a:lnSpc>
                <a:spcPct val="150000"/>
              </a:lnSpc>
            </a:pPr>
            <a:r>
              <a:rPr lang="en-US" sz="2000" dirty="0" smtClean="0">
                <a:latin typeface="Times New Roman" pitchFamily="18" charset="0"/>
                <a:cs typeface="Times New Roman" pitchFamily="18" charset="0"/>
              </a:rPr>
              <a:t>Ray </a:t>
            </a:r>
            <a:r>
              <a:rPr lang="en-US" sz="2000" dirty="0">
                <a:latin typeface="Times New Roman" pitchFamily="18" charset="0"/>
                <a:cs typeface="Times New Roman" pitchFamily="18" charset="0"/>
              </a:rPr>
              <a:t>tracing is a technique for rendering three dimensional graphics with very complex light interactions. This means you can create pictures full of mirrors, transparent surfaces and shadows with stunning results.</a:t>
            </a:r>
          </a:p>
          <a:p>
            <a:pPr algn="just">
              <a:lnSpc>
                <a:spcPct val="150000"/>
              </a:lnSpc>
            </a:pPr>
            <a:r>
              <a:rPr lang="en-US" sz="2000" dirty="0">
                <a:latin typeface="Times New Roman" pitchFamily="18" charset="0"/>
                <a:cs typeface="Times New Roman" pitchFamily="18" charset="0"/>
              </a:rPr>
              <a:t>A simple method to both understand and implement.</a:t>
            </a:r>
          </a:p>
          <a:p>
            <a:pPr algn="just">
              <a:lnSpc>
                <a:spcPct val="150000"/>
              </a:lnSpc>
            </a:pPr>
            <a:r>
              <a:rPr lang="en-US" sz="2000" dirty="0">
                <a:latin typeface="Times New Roman" pitchFamily="18" charset="0"/>
                <a:cs typeface="Times New Roman" pitchFamily="18" charset="0"/>
              </a:rPr>
              <a:t>It is based on the idea that you can model reflection and refraction by recursively following the path that light takes as it bounces through an environment.</a:t>
            </a:r>
          </a:p>
          <a:p>
            <a:pPr algn="just">
              <a:lnSpc>
                <a:spcPct val="150000"/>
              </a:lnSpc>
            </a:pPr>
            <a:r>
              <a:rPr lang="en-US" sz="2000" dirty="0">
                <a:latin typeface="Times New Roman" pitchFamily="18" charset="0"/>
                <a:cs typeface="Times New Roman" pitchFamily="18" charset="0"/>
              </a:rPr>
              <a:t>Builds the image pixel by pixel </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7"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4525963"/>
          </a:xfrm>
        </p:spPr>
        <p:txBody>
          <a:bodyPr>
            <a:normAutofit/>
          </a:bodyPr>
          <a:lstStyle/>
          <a:p>
            <a:pPr algn="just">
              <a:lnSpc>
                <a:spcPct val="150000"/>
              </a:lnSpc>
              <a:buNone/>
            </a:pPr>
            <a:r>
              <a:rPr lang="en-US" sz="2000" b="1" dirty="0">
                <a:latin typeface="Times New Roman" pitchFamily="18" charset="0"/>
                <a:cs typeface="Times New Roman" pitchFamily="18" charset="0"/>
              </a:rPr>
              <a:t>Cast additional rays from the hit point to determine the pixel color.</a:t>
            </a:r>
          </a:p>
          <a:p>
            <a:pPr lvl="0" algn="just">
              <a:lnSpc>
                <a:spcPct val="150000"/>
              </a:lnSpc>
            </a:pPr>
            <a:r>
              <a:rPr lang="en-US" sz="2000" dirty="0">
                <a:latin typeface="Times New Roman" pitchFamily="18" charset="0"/>
                <a:cs typeface="Times New Roman" pitchFamily="18" charset="0"/>
              </a:rPr>
              <a:t>Shoot rays toward each light. If they hit something, the object is shadowed from that light, otherwise use “standard model” for the light </a:t>
            </a:r>
          </a:p>
          <a:p>
            <a:pPr lvl="0" algn="just">
              <a:lnSpc>
                <a:spcPct val="150000"/>
              </a:lnSpc>
            </a:pPr>
            <a:r>
              <a:rPr lang="en-US" sz="2000" dirty="0">
                <a:latin typeface="Times New Roman" pitchFamily="18" charset="0"/>
                <a:cs typeface="Times New Roman" pitchFamily="18" charset="0"/>
              </a:rPr>
              <a:t>Reflection rays for mirror surfaces, to see what should reflect in the mirror.</a:t>
            </a:r>
          </a:p>
          <a:p>
            <a:pPr lvl="0" algn="just">
              <a:lnSpc>
                <a:spcPct val="150000"/>
              </a:lnSpc>
            </a:pPr>
            <a:r>
              <a:rPr lang="en-US" sz="2000" dirty="0">
                <a:latin typeface="Times New Roman" pitchFamily="18" charset="0"/>
                <a:cs typeface="Times New Roman" pitchFamily="18" charset="0"/>
              </a:rPr>
              <a:t>Refraction rays to see what can be seen through transparent </a:t>
            </a:r>
            <a:r>
              <a:rPr lang="en-US" sz="2000" dirty="0" smtClean="0">
                <a:latin typeface="Times New Roman" pitchFamily="18" charset="0"/>
                <a:cs typeface="Times New Roman" pitchFamily="18" charset="0"/>
              </a:rPr>
              <a:t>objects</a:t>
            </a:r>
            <a:endParaRPr lang="en-US" sz="2000" dirty="0">
              <a:latin typeface="Times New Roman" pitchFamily="18" charset="0"/>
              <a:cs typeface="Times New Roman" pitchFamily="18" charset="0"/>
            </a:endParaRPr>
          </a:p>
          <a:p>
            <a:pPr lvl="0" algn="just">
              <a:lnSpc>
                <a:spcPct val="150000"/>
              </a:lnSpc>
            </a:pPr>
            <a:r>
              <a:rPr lang="en-US" sz="2000" dirty="0">
                <a:latin typeface="Times New Roman" pitchFamily="18" charset="0"/>
                <a:cs typeface="Times New Roman" pitchFamily="18" charset="0"/>
              </a:rPr>
              <a:t>Sum all the contributions to get the Pixel color</a:t>
            </a:r>
          </a:p>
          <a:p>
            <a:pPr>
              <a:buNone/>
            </a:pPr>
            <a:endParaRPr lang="en-US" dirty="0"/>
          </a:p>
        </p:txBody>
      </p:sp>
      <p:pic>
        <p:nvPicPr>
          <p:cNvPr id="4" name="Picture 3" descr="https://www.scratchapixel.com/images/upload/introduction-to-ray-tracing/lightingnoshadow.gif"/>
          <p:cNvPicPr/>
          <p:nvPr/>
        </p:nvPicPr>
        <p:blipFill>
          <a:blip r:embed="rId2" cstate="print"/>
          <a:srcRect/>
          <a:stretch>
            <a:fillRect/>
          </a:stretch>
        </p:blipFill>
        <p:spPr bwMode="auto">
          <a:xfrm>
            <a:off x="899592" y="4293096"/>
            <a:ext cx="2232000" cy="190800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3635896" y="4221088"/>
            <a:ext cx="2232248" cy="1908000"/>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6372200" y="4149080"/>
            <a:ext cx="2160240" cy="1908032"/>
          </a:xfrm>
          <a:prstGeom prst="rect">
            <a:avLst/>
          </a:prstGeom>
          <a:noFill/>
          <a:ln w="9525">
            <a:noFill/>
            <a:miter lim="800000"/>
            <a:headEnd/>
            <a:tailEnd/>
          </a:ln>
        </p:spPr>
      </p:pic>
      <p:sp>
        <p:nvSpPr>
          <p:cNvPr id="7"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Ray Tracing</a:t>
            </a:r>
            <a:r>
              <a:rPr lang="en-US" dirty="0"/>
              <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7"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7"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1000" fill="hold"/>
                                        <p:tgtEl>
                                          <p:spTgt spid="4"/>
                                        </p:tgtEl>
                                        <p:attrNameLst>
                                          <p:attrName>ppt_x</p:attrName>
                                        </p:attrNameLst>
                                      </p:cBhvr>
                                      <p:tavLst>
                                        <p:tav tm="0">
                                          <p:val>
                                            <p:strVal val="#ppt_x"/>
                                          </p:val>
                                        </p:tav>
                                        <p:tav tm="100000">
                                          <p:val>
                                            <p:strVal val="#ppt_x"/>
                                          </p:val>
                                        </p:tav>
                                      </p:tavLst>
                                    </p:anim>
                                    <p:anim calcmode="lin" valueType="num">
                                      <p:cBhvr additive="base">
                                        <p:cTn id="3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7"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1000" fill="hold"/>
                                        <p:tgtEl>
                                          <p:spTgt spid="5"/>
                                        </p:tgtEl>
                                        <p:attrNameLst>
                                          <p:attrName>ppt_x</p:attrName>
                                        </p:attrNameLst>
                                      </p:cBhvr>
                                      <p:tavLst>
                                        <p:tav tm="0">
                                          <p:val>
                                            <p:strVal val="#ppt_x"/>
                                          </p:val>
                                        </p:tav>
                                        <p:tav tm="100000">
                                          <p:val>
                                            <p:strVal val="#ppt_x"/>
                                          </p:val>
                                        </p:tav>
                                      </p:tavLst>
                                    </p:anim>
                                    <p:anim calcmode="lin" valueType="num">
                                      <p:cBhvr additive="base">
                                        <p:cTn id="4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7"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1000" fill="hold"/>
                                        <p:tgtEl>
                                          <p:spTgt spid="6"/>
                                        </p:tgtEl>
                                        <p:attrNameLst>
                                          <p:attrName>ppt_x</p:attrName>
                                        </p:attrNameLst>
                                      </p:cBhvr>
                                      <p:tavLst>
                                        <p:tav tm="0">
                                          <p:val>
                                            <p:strVal val="#ppt_x"/>
                                          </p:val>
                                        </p:tav>
                                        <p:tav tm="100000">
                                          <p:val>
                                            <p:strVal val="#ppt_x"/>
                                          </p:val>
                                        </p:tav>
                                      </p:tavLst>
                                    </p:anim>
                                    <p:anim calcmode="lin" valueType="num">
                                      <p:cBhvr additive="base">
                                        <p:cTn id="5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lum bright="-20000" contrast="37000"/>
          </a:blip>
          <a:srcRect/>
          <a:stretch>
            <a:fillRect/>
          </a:stretch>
        </p:blipFill>
        <p:spPr bwMode="auto">
          <a:xfrm>
            <a:off x="1475656" y="1052736"/>
            <a:ext cx="5305425" cy="3228975"/>
          </a:xfrm>
          <a:prstGeom prst="rect">
            <a:avLst/>
          </a:prstGeom>
          <a:noFill/>
          <a:ln w="9525">
            <a:noFill/>
            <a:miter lim="800000"/>
            <a:headEnd/>
            <a:tailEnd/>
          </a:ln>
        </p:spPr>
      </p:pic>
      <p:sp>
        <p:nvSpPr>
          <p:cNvPr id="6"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Ray Tracing</a:t>
            </a:r>
            <a:r>
              <a:rPr lang="en-US" dirty="0"/>
              <a:t/>
            </a:r>
            <a:br>
              <a:rPr lang="en-US" dirty="0"/>
            </a:br>
            <a:endParaRPr lang="en-US" dirty="0"/>
          </a:p>
        </p:txBody>
      </p:sp>
      <p:pic>
        <p:nvPicPr>
          <p:cNvPr id="7" name="Picture 6" descr="http://math.hws.edu/graphicsbook/c8/ray-casting-3d.png"/>
          <p:cNvPicPr/>
          <p:nvPr/>
        </p:nvPicPr>
        <p:blipFill>
          <a:blip r:embed="rId3" cstate="print"/>
          <a:srcRect/>
          <a:stretch>
            <a:fillRect/>
          </a:stretch>
        </p:blipFill>
        <p:spPr bwMode="auto">
          <a:xfrm>
            <a:off x="2267744" y="4149080"/>
            <a:ext cx="4320480" cy="24120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https://upload.wikimedia.org/wikipedia/commons/thumb/8/83/Ray_trace_diagram.svg/300px-Ray_trace_diagram.svg.png"/>
          <p:cNvPicPr>
            <a:picLocks noChangeAspect="1" noChangeArrowheads="1"/>
          </p:cNvPicPr>
          <p:nvPr/>
        </p:nvPicPr>
        <p:blipFill>
          <a:blip r:embed="rId2" cstate="print"/>
          <a:srcRect/>
          <a:stretch>
            <a:fillRect/>
          </a:stretch>
        </p:blipFill>
        <p:spPr bwMode="auto">
          <a:xfrm>
            <a:off x="755576" y="1484784"/>
            <a:ext cx="7344816" cy="4608512"/>
          </a:xfrm>
          <a:prstGeom prst="rect">
            <a:avLst/>
          </a:prstGeom>
          <a:noFill/>
        </p:spPr>
      </p:pic>
      <p:sp>
        <p:nvSpPr>
          <p:cNvPr id="5" name="Title 1"/>
          <p:cNvSpPr>
            <a:spLocks noGrp="1"/>
          </p:cNvSpPr>
          <p:nvPr>
            <p:ph type="title"/>
          </p:nvPr>
        </p:nvSpPr>
        <p:spPr>
          <a:xfrm>
            <a:off x="457200" y="341784"/>
            <a:ext cx="8229600" cy="1143000"/>
          </a:xfrm>
        </p:spPr>
        <p:txBody>
          <a:bodyPr>
            <a:normAutofit fontScale="90000"/>
          </a:bodyPr>
          <a:lstStyle/>
          <a:p>
            <a:r>
              <a:rPr lang="en-US" sz="3600" b="1" dirty="0">
                <a:solidFill>
                  <a:srgbClr val="FFC000"/>
                </a:solidFill>
                <a:latin typeface="Times New Roman" pitchFamily="18" charset="0"/>
                <a:cs typeface="Times New Roman" pitchFamily="18" charset="0"/>
              </a:rPr>
              <a:t>Ray </a:t>
            </a:r>
            <a:r>
              <a:rPr lang="en-US" sz="3600" b="1" dirty="0" smtClean="0">
                <a:solidFill>
                  <a:srgbClr val="FFC000"/>
                </a:solidFill>
                <a:latin typeface="Times New Roman" pitchFamily="18" charset="0"/>
                <a:cs typeface="Times New Roman" pitchFamily="18" charset="0"/>
              </a:rPr>
              <a:t>Tracing-Example</a:t>
            </a:r>
            <a:r>
              <a:rPr lang="en-US" dirty="0"/>
              <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242"/>
                                        </p:tgtEl>
                                        <p:attrNameLst>
                                          <p:attrName>style.visibility</p:attrName>
                                        </p:attrNameLst>
                                      </p:cBhvr>
                                      <p:to>
                                        <p:strVal val="visible"/>
                                      </p:to>
                                    </p:set>
                                    <p:anim calcmode="lin" valueType="num">
                                      <p:cBhvr additive="base">
                                        <p:cTn id="7" dur="500" fill="hold"/>
                                        <p:tgtEl>
                                          <p:spTgt spid="138242"/>
                                        </p:tgtEl>
                                        <p:attrNameLst>
                                          <p:attrName>ppt_x</p:attrName>
                                        </p:attrNameLst>
                                      </p:cBhvr>
                                      <p:tavLst>
                                        <p:tav tm="0">
                                          <p:val>
                                            <p:strVal val="#ppt_x"/>
                                          </p:val>
                                        </p:tav>
                                        <p:tav tm="100000">
                                          <p:val>
                                            <p:strVal val="#ppt_x"/>
                                          </p:val>
                                        </p:tav>
                                      </p:tavLst>
                                    </p:anim>
                                    <p:anim calcmode="lin" valueType="num">
                                      <p:cBhvr additive="base">
                                        <p:cTn id="8" dur="500" fill="hold"/>
                                        <p:tgtEl>
                                          <p:spTgt spid="138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08720"/>
            <a:ext cx="8229600" cy="5544616"/>
          </a:xfrm>
        </p:spPr>
        <p:txBody>
          <a:bodyPr>
            <a:noAutofit/>
          </a:bodyPr>
          <a:lstStyle/>
          <a:p>
            <a:pPr algn="just">
              <a:lnSpc>
                <a:spcPct val="150000"/>
              </a:lnSpc>
              <a:buNone/>
            </a:pPr>
            <a:r>
              <a:rPr lang="en-US" sz="2000" b="1" dirty="0" smtClean="0">
                <a:latin typeface="Times New Roman" pitchFamily="18" charset="0"/>
                <a:cs typeface="Times New Roman" pitchFamily="18" charset="0"/>
              </a:rPr>
              <a:t>	Illumination </a:t>
            </a:r>
            <a:r>
              <a:rPr lang="en-US" sz="2000" b="1" dirty="0">
                <a:latin typeface="Times New Roman" pitchFamily="18" charset="0"/>
                <a:cs typeface="Times New Roman" pitchFamily="18" charset="0"/>
              </a:rPr>
              <a:t>model</a:t>
            </a:r>
            <a:r>
              <a:rPr lang="en-US" sz="2000" dirty="0">
                <a:latin typeface="Times New Roman" pitchFamily="18" charset="0"/>
                <a:cs typeface="Times New Roman" pitchFamily="18" charset="0"/>
              </a:rPr>
              <a:t>, also known as Shading model or Lightning model, is used to calculate the intensity of light that is reflected at a given point on surface. There are three factors on which lightning effect depends </a:t>
            </a:r>
            <a:r>
              <a:rPr lang="en-US" sz="2000" dirty="0" smtClean="0">
                <a:latin typeface="Times New Roman" pitchFamily="18" charset="0"/>
                <a:cs typeface="Times New Roman" pitchFamily="18" charset="0"/>
              </a:rPr>
              <a:t>on:</a:t>
            </a:r>
          </a:p>
          <a:p>
            <a:pPr>
              <a:buNone/>
            </a:pPr>
            <a:r>
              <a:rPr lang="en-US" sz="2000" b="1" dirty="0" smtClean="0">
                <a:latin typeface="Times New Roman" pitchFamily="18" charset="0"/>
                <a:cs typeface="Times New Roman" pitchFamily="18" charset="0"/>
              </a:rPr>
              <a:t>Light Source:</a:t>
            </a:r>
          </a:p>
          <a:p>
            <a:pPr>
              <a:buNone/>
            </a:pPr>
            <a:r>
              <a:rPr lang="en-US" sz="2000" dirty="0" smtClean="0">
                <a:latin typeface="Times New Roman" pitchFamily="18" charset="0"/>
                <a:cs typeface="Times New Roman" pitchFamily="18" charset="0"/>
              </a:rPr>
              <a:t>Light </a:t>
            </a:r>
            <a:r>
              <a:rPr lang="en-US" sz="2000" dirty="0">
                <a:latin typeface="Times New Roman" pitchFamily="18" charset="0"/>
                <a:cs typeface="Times New Roman" pitchFamily="18" charset="0"/>
              </a:rPr>
              <a:t>source is the light emitting source. There are three types of light sources</a:t>
            </a:r>
            <a:r>
              <a:rPr lang="en-US" sz="2000" dirty="0" smtClean="0">
                <a:latin typeface="Times New Roman" pitchFamily="18" charset="0"/>
                <a:cs typeface="Times New Roman" pitchFamily="18" charset="0"/>
              </a:rPr>
              <a:t>:</a:t>
            </a:r>
          </a:p>
          <a:p>
            <a:pPr>
              <a:buNone/>
            </a:pPr>
            <a:endParaRPr lang="en-US" sz="2000" dirty="0" smtClean="0">
              <a:latin typeface="Times New Roman" pitchFamily="18" charset="0"/>
              <a:cs typeface="Times New Roman" pitchFamily="18" charset="0"/>
            </a:endParaRPr>
          </a:p>
          <a:p>
            <a:pPr algn="just" fontAlgn="base"/>
            <a:r>
              <a:rPr lang="en-US" sz="2000" b="1" dirty="0">
                <a:latin typeface="Times New Roman" pitchFamily="18" charset="0"/>
                <a:cs typeface="Times New Roman" pitchFamily="18" charset="0"/>
              </a:rPr>
              <a:t>Point Sources –</a:t>
            </a:r>
            <a:r>
              <a:rPr lang="en-US" sz="2000" dirty="0">
                <a:latin typeface="Times New Roman" pitchFamily="18" charset="0"/>
                <a:cs typeface="Times New Roman" pitchFamily="18" charset="0"/>
              </a:rPr>
              <a:t> The source that emit rays in all directions (A bulb in a room).</a:t>
            </a:r>
          </a:p>
          <a:p>
            <a:pPr algn="just" fontAlgn="base"/>
            <a:r>
              <a:rPr lang="en-US" sz="2000" b="1" dirty="0">
                <a:latin typeface="Times New Roman" pitchFamily="18" charset="0"/>
                <a:cs typeface="Times New Roman" pitchFamily="18" charset="0"/>
              </a:rPr>
              <a:t>Parallel Sources –</a:t>
            </a:r>
            <a:r>
              <a:rPr lang="en-US" sz="2000" dirty="0">
                <a:latin typeface="Times New Roman" pitchFamily="18" charset="0"/>
                <a:cs typeface="Times New Roman" pitchFamily="18" charset="0"/>
              </a:rPr>
              <a:t> Can be considered as a point source which is far from the surface (The sun).</a:t>
            </a:r>
          </a:p>
          <a:p>
            <a:pPr algn="just" fontAlgn="base">
              <a:lnSpc>
                <a:spcPct val="160000"/>
              </a:lnSpc>
            </a:pPr>
            <a:r>
              <a:rPr lang="en-US" sz="2000" b="1" dirty="0">
                <a:latin typeface="Times New Roman" pitchFamily="18" charset="0"/>
                <a:cs typeface="Times New Roman" pitchFamily="18" charset="0"/>
              </a:rPr>
              <a:t>Distributed Sources –</a:t>
            </a:r>
            <a:r>
              <a:rPr lang="en-US" sz="2000" dirty="0">
                <a:latin typeface="Times New Roman" pitchFamily="18" charset="0"/>
                <a:cs typeface="Times New Roman" pitchFamily="18" charset="0"/>
              </a:rPr>
              <a:t> Rays originate from a finite area (A </a:t>
            </a:r>
            <a:r>
              <a:rPr lang="en-US" sz="2000" dirty="0" err="1">
                <a:latin typeface="Times New Roman" pitchFamily="18" charset="0"/>
                <a:cs typeface="Times New Roman" pitchFamily="18" charset="0"/>
              </a:rPr>
              <a:t>tubelight</a:t>
            </a:r>
            <a:r>
              <a:rPr lang="en-US" sz="2000" dirty="0" smtClean="0">
                <a:latin typeface="Times New Roman" pitchFamily="18" charset="0"/>
                <a:cs typeface="Times New Roman" pitchFamily="18" charset="0"/>
              </a:rPr>
              <a:t>).</a:t>
            </a:r>
          </a:p>
          <a:p>
            <a:pPr algn="just" fontAlgn="base">
              <a:buNone/>
            </a:pPr>
            <a:r>
              <a:rPr lang="en-US" sz="2000" dirty="0">
                <a:latin typeface="Times New Roman" pitchFamily="18" charset="0"/>
                <a:cs typeface="Times New Roman" pitchFamily="18" charset="0"/>
              </a:rPr>
              <a:t>Their position, electromagnetic spectrum and shape determine the lightning effect.</a:t>
            </a:r>
          </a:p>
          <a:p>
            <a:pPr>
              <a:lnSpc>
                <a:spcPct val="150000"/>
              </a:lnSpc>
              <a:buNone/>
            </a:pPr>
            <a:endParaRPr lang="en-US" sz="2000" dirty="0">
              <a:latin typeface="Times New Roman" pitchFamily="18" charset="0"/>
              <a:cs typeface="Times New Roman" pitchFamily="18" charset="0"/>
            </a:endParaRPr>
          </a:p>
        </p:txBody>
      </p:sp>
      <p:sp>
        <p:nvSpPr>
          <p:cNvPr id="29697" name="Rectangle 1"/>
          <p:cNvSpPr>
            <a:spLocks noChangeArrowheads="1"/>
          </p:cNvSpPr>
          <p:nvPr/>
        </p:nvSpPr>
        <p:spPr bwMode="auto">
          <a:xfrm>
            <a:off x="2696326" y="323945"/>
            <a:ext cx="3751348"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FFC000"/>
                </a:solidFill>
                <a:effectLst/>
                <a:latin typeface="Times New Roman" pitchFamily="18" charset="0"/>
                <a:ea typeface="Calibri" pitchFamily="34" charset="0"/>
                <a:cs typeface="Times New Roman" pitchFamily="18" charset="0"/>
              </a:rPr>
              <a:t>Illumination Models</a:t>
            </a:r>
            <a:endParaRPr kumimoji="0" lang="en-US" sz="3200" b="0" i="0" u="none" strike="noStrike" cap="none" normalizeH="0" baseline="0" dirty="0" smtClean="0">
              <a:ln>
                <a:noFill/>
              </a:ln>
              <a:solidFill>
                <a:srgbClr val="FFC000"/>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nodeType="clickEffect">
                                  <p:stCondLst>
                                    <p:cond delay="0"/>
                                  </p:stCondLst>
                                  <p:childTnLst>
                                    <p:animEffect transition="out" filter="box(in)">
                                      <p:cBhvr>
                                        <p:cTn id="16" dur="500"/>
                                        <p:tgtEl>
                                          <p:spTgt spid="3">
                                            <p:txEl>
                                              <p:pRg st="2" end="2"/>
                                            </p:txEl>
                                          </p:spTgt>
                                        </p:tgtEl>
                                      </p:cBhvr>
                                    </p:animEffect>
                                    <p:set>
                                      <p:cBhvr>
                                        <p:cTn id="17"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nodeType="clickEffect">
                                  <p:stCondLst>
                                    <p:cond delay="0"/>
                                  </p:stCondLst>
                                  <p:childTnLst>
                                    <p:animEffect transition="out" filter="box(in)">
                                      <p:cBhvr>
                                        <p:cTn id="21" dur="500"/>
                                        <p:tgtEl>
                                          <p:spTgt spid="3">
                                            <p:txEl>
                                              <p:pRg st="4" end="4"/>
                                            </p:txEl>
                                          </p:spTgt>
                                        </p:tgtEl>
                                      </p:cBhvr>
                                    </p:animEffect>
                                    <p:set>
                                      <p:cBhvr>
                                        <p:cTn id="22"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nodeType="clickEffect">
                                  <p:stCondLst>
                                    <p:cond delay="0"/>
                                  </p:stCondLst>
                                  <p:childTnLst>
                                    <p:animEffect transition="out" filter="box(in)">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nodeType="clickEffect">
                                  <p:stCondLst>
                                    <p:cond delay="0"/>
                                  </p:stCondLst>
                                  <p:childTnLst>
                                    <p:animEffect transition="out" filter="box(in)">
                                      <p:cBhvr>
                                        <p:cTn id="31" dur="500"/>
                                        <p:tgtEl>
                                          <p:spTgt spid="3">
                                            <p:txEl>
                                              <p:pRg st="6" end="6"/>
                                            </p:txEl>
                                          </p:spTgt>
                                        </p:tgtEl>
                                      </p:cBhvr>
                                    </p:animEffect>
                                    <p:set>
                                      <p:cBhvr>
                                        <p:cTn id="32" dur="1" fill="hold">
                                          <p:stCondLst>
                                            <p:cond delay="499"/>
                                          </p:stCondLst>
                                        </p:cTn>
                                        <p:tgtEl>
                                          <p:spTgt spid="3">
                                            <p:txEl>
                                              <p:pRg st="6" end="6"/>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nodeType="clickEffect">
                                  <p:stCondLst>
                                    <p:cond delay="0"/>
                                  </p:stCondLst>
                                  <p:childTnLst>
                                    <p:animEffect transition="out" filter="box(in)">
                                      <p:cBhvr>
                                        <p:cTn id="36" dur="500"/>
                                        <p:tgtEl>
                                          <p:spTgt spid="3">
                                            <p:txEl>
                                              <p:pRg st="7" end="7"/>
                                            </p:txEl>
                                          </p:spTgt>
                                        </p:tgtEl>
                                      </p:cBhvr>
                                    </p:animEffect>
                                    <p:set>
                                      <p:cBhvr>
                                        <p:cTn id="37"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Light Source</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endParaRPr lang="en-US" dirty="0"/>
          </a:p>
        </p:txBody>
      </p:sp>
      <p:pic>
        <p:nvPicPr>
          <p:cNvPr id="4" name="Picture 3" descr="Untitled.png"/>
          <p:cNvPicPr>
            <a:picLocks noChangeAspect="1"/>
          </p:cNvPicPr>
          <p:nvPr/>
        </p:nvPicPr>
        <p:blipFill>
          <a:blip r:embed="rId2" cstate="print"/>
          <a:stretch>
            <a:fillRect/>
          </a:stretch>
        </p:blipFill>
        <p:spPr>
          <a:xfrm>
            <a:off x="683568" y="1124744"/>
            <a:ext cx="7516275" cy="3237555"/>
          </a:xfrm>
          <a:prstGeom prst="rect">
            <a:avLst/>
          </a:prstGeom>
        </p:spPr>
      </p:pic>
      <p:sp>
        <p:nvSpPr>
          <p:cNvPr id="5" name="Rectangle 4"/>
          <p:cNvSpPr/>
          <p:nvPr/>
        </p:nvSpPr>
        <p:spPr>
          <a:xfrm>
            <a:off x="2339752" y="4149080"/>
            <a:ext cx="2136162" cy="1294393"/>
          </a:xfrm>
          <a:prstGeom prst="rect">
            <a:avLst/>
          </a:prstGeom>
        </p:spPr>
        <p:txBody>
          <a:bodyPr wrap="none">
            <a:spAutoFit/>
          </a:bodyPr>
          <a:lstStyle/>
          <a:p>
            <a:pPr>
              <a:lnSpc>
                <a:spcPct val="150000"/>
              </a:lnSpc>
            </a:pPr>
            <a:r>
              <a:rPr lang="en-US" b="1" dirty="0" smtClean="0">
                <a:latin typeface="Times New Roman" pitchFamily="18" charset="0"/>
                <a:cs typeface="Times New Roman" pitchFamily="18" charset="0"/>
              </a:rPr>
              <a:t>a. Point Sources </a:t>
            </a:r>
          </a:p>
          <a:p>
            <a:pPr>
              <a:lnSpc>
                <a:spcPct val="150000"/>
              </a:lnSpc>
            </a:pPr>
            <a:r>
              <a:rPr lang="en-IN" b="1" dirty="0" smtClean="0">
                <a:latin typeface="Times New Roman" pitchFamily="18" charset="0"/>
                <a:cs typeface="Times New Roman" pitchFamily="18" charset="0"/>
              </a:rPr>
              <a:t>b.</a:t>
            </a:r>
            <a:r>
              <a:rPr lang="en-US" b="1" dirty="0" smtClean="0">
                <a:latin typeface="Times New Roman" pitchFamily="18" charset="0"/>
                <a:cs typeface="Times New Roman" pitchFamily="18" charset="0"/>
              </a:rPr>
              <a:t> Parallel Sources </a:t>
            </a:r>
          </a:p>
          <a:p>
            <a:pPr>
              <a:lnSpc>
                <a:spcPct val="150000"/>
              </a:lnSpc>
            </a:pPr>
            <a:r>
              <a:rPr lang="en-US" b="1" dirty="0" smtClean="0">
                <a:latin typeface="Times New Roman" pitchFamily="18" charset="0"/>
                <a:cs typeface="Times New Roman" pitchFamily="18" charset="0"/>
              </a:rPr>
              <a:t>Distributed Sources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24744"/>
            <a:ext cx="8229600" cy="4525963"/>
          </a:xfrm>
        </p:spPr>
        <p:txBody>
          <a:bodyPr/>
          <a:lstStyle/>
          <a:p>
            <a:pPr algn="just">
              <a:lnSpc>
                <a:spcPct val="150000"/>
              </a:lnSpc>
              <a:buNone/>
            </a:pPr>
            <a:r>
              <a:rPr lang="en-US" sz="2000" dirty="0" smtClean="0">
                <a:latin typeface="Times New Roman" pitchFamily="18" charset="0"/>
                <a:cs typeface="Times New Roman" pitchFamily="18" charset="0"/>
              </a:rPr>
              <a:t>      Parallel </a:t>
            </a:r>
            <a:r>
              <a:rPr lang="en-US" sz="2000" dirty="0">
                <a:latin typeface="Times New Roman" pitchFamily="18" charset="0"/>
                <a:cs typeface="Times New Roman" pitchFamily="18" charset="0"/>
              </a:rPr>
              <a:t>projections are less realistic, but they are good for exact measurements. In this type of projections, parallel lines remain parallel and angles are not preserved. Various types of parallel projections are shown in the following hierarchy.</a:t>
            </a:r>
          </a:p>
          <a:p>
            <a:endParaRPr lang="en-US" dirty="0"/>
          </a:p>
        </p:txBody>
      </p:sp>
      <p:pic>
        <p:nvPicPr>
          <p:cNvPr id="4" name="Picture 3" descr="Parallel Projection"/>
          <p:cNvPicPr/>
          <p:nvPr/>
        </p:nvPicPr>
        <p:blipFill>
          <a:blip r:embed="rId2" cstate="print"/>
          <a:srcRect/>
          <a:stretch>
            <a:fillRect/>
          </a:stretch>
        </p:blipFill>
        <p:spPr bwMode="auto">
          <a:xfrm>
            <a:off x="3347864" y="2636912"/>
            <a:ext cx="4536504" cy="3780056"/>
          </a:xfrm>
          <a:prstGeom prst="rect">
            <a:avLst/>
          </a:prstGeom>
          <a:noFill/>
          <a:ln w="9525">
            <a:noFill/>
            <a:miter lim="800000"/>
            <a:headEnd/>
            <a:tailEnd/>
          </a:ln>
        </p:spPr>
      </p:pic>
      <p:sp>
        <p:nvSpPr>
          <p:cNvPr id="5" name="Title 1"/>
          <p:cNvSpPr>
            <a:spLocks noGrp="1"/>
          </p:cNvSpPr>
          <p:nvPr>
            <p:ph type="title"/>
          </p:nvPr>
        </p:nvSpPr>
        <p:spPr>
          <a:xfrm>
            <a:off x="457200" y="341784"/>
            <a:ext cx="8229600" cy="1143000"/>
          </a:xfrm>
        </p:spPr>
        <p:txBody>
          <a:bodyPr>
            <a:normAutofit fontScale="90000"/>
          </a:bodyPr>
          <a:lstStyle/>
          <a:p>
            <a:r>
              <a:rPr lang="en-US" sz="3600" b="1" dirty="0" smtClean="0">
                <a:solidFill>
                  <a:srgbClr val="FFC000"/>
                </a:solidFill>
                <a:latin typeface="Times New Roman" pitchFamily="18" charset="0"/>
                <a:cs typeface="Times New Roman" pitchFamily="18" charset="0"/>
              </a:rPr>
              <a:t>Parallel Projection</a:t>
            </a:r>
            <a:r>
              <a:rPr lang="en-US" dirty="0" smtClean="0"/>
              <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gan\Downloads\URL_-https___lh3.googleusercontent.gif"/>
          <p:cNvPicPr>
            <a:picLocks noChangeAspect="1" noChangeArrowheads="1" noCrop="1"/>
          </p:cNvPicPr>
          <p:nvPr/>
        </p:nvPicPr>
        <p:blipFill>
          <a:blip r:embed="rId2" cstate="print"/>
          <a:srcRect/>
          <a:stretch>
            <a:fillRect/>
          </a:stretch>
        </p:blipFill>
        <p:spPr bwMode="auto">
          <a:xfrm>
            <a:off x="755575" y="836712"/>
            <a:ext cx="7392821" cy="5544616"/>
          </a:xfrm>
          <a:prstGeom prst="rect">
            <a:avLst/>
          </a:prstGeom>
          <a:noFill/>
        </p:spPr>
      </p:pic>
      <p:sp>
        <p:nvSpPr>
          <p:cNvPr id="8" name="Rectangle 1"/>
          <p:cNvSpPr>
            <a:spLocks noChangeArrowheads="1"/>
          </p:cNvSpPr>
          <p:nvPr/>
        </p:nvSpPr>
        <p:spPr bwMode="auto">
          <a:xfrm>
            <a:off x="2696326" y="323945"/>
            <a:ext cx="3751348"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FFC000"/>
                </a:solidFill>
                <a:effectLst/>
                <a:latin typeface="Times New Roman" pitchFamily="18" charset="0"/>
                <a:ea typeface="Calibri" pitchFamily="34" charset="0"/>
                <a:cs typeface="Times New Roman" pitchFamily="18" charset="0"/>
              </a:rPr>
              <a:t>Illumination Models</a:t>
            </a:r>
            <a:endParaRPr kumimoji="0" lang="en-US" sz="3200" b="0" i="0" u="none" strike="noStrike" cap="none" normalizeH="0" baseline="0" dirty="0" smtClean="0">
              <a:ln>
                <a:noFill/>
              </a:ln>
              <a:solidFill>
                <a:srgbClr val="FFC000"/>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rmAutofit/>
          </a:bodyPr>
          <a:lstStyle/>
          <a:p>
            <a:pPr fontAlgn="base">
              <a:lnSpc>
                <a:spcPct val="150000"/>
              </a:lnSpc>
            </a:pPr>
            <a:r>
              <a:rPr lang="en-US" sz="2000" b="1" dirty="0">
                <a:latin typeface="Times New Roman" pitchFamily="18" charset="0"/>
                <a:cs typeface="Times New Roman" pitchFamily="18" charset="0"/>
              </a:rPr>
              <a:t>Surface :</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When light falls on a surface part of it is reflected and part of it is absorbed. Now the surface structure decides the amount of reflection and absorption of light. The position of the surface and positions of all the nearby surfaces also determine the lightning effect.</a:t>
            </a:r>
          </a:p>
          <a:p>
            <a:pPr fontAlgn="base">
              <a:lnSpc>
                <a:spcPct val="150000"/>
              </a:lnSpc>
            </a:pPr>
            <a:r>
              <a:rPr lang="en-US" sz="2000" b="1" dirty="0">
                <a:latin typeface="Times New Roman" pitchFamily="18" charset="0"/>
                <a:cs typeface="Times New Roman" pitchFamily="18" charset="0"/>
              </a:rPr>
              <a:t>Observer :</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The observer’s position and sensor spectrum sensitivities also affect the lightning effect.</a:t>
            </a:r>
          </a:p>
          <a:p>
            <a:endParaRPr lang="en-US" dirty="0"/>
          </a:p>
        </p:txBody>
      </p:sp>
      <p:sp>
        <p:nvSpPr>
          <p:cNvPr id="5" name="Rectangle 1"/>
          <p:cNvSpPr>
            <a:spLocks noChangeArrowheads="1"/>
          </p:cNvSpPr>
          <p:nvPr/>
        </p:nvSpPr>
        <p:spPr bwMode="auto">
          <a:xfrm>
            <a:off x="2339752" y="323945"/>
            <a:ext cx="3751348"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FFC000"/>
                </a:solidFill>
                <a:effectLst/>
                <a:latin typeface="Times New Roman" pitchFamily="18" charset="0"/>
                <a:ea typeface="Calibri" pitchFamily="34" charset="0"/>
                <a:cs typeface="Times New Roman" pitchFamily="18" charset="0"/>
              </a:rPr>
              <a:t>Illumination Models</a:t>
            </a:r>
            <a:endParaRPr kumimoji="0" lang="en-US" sz="3200" b="0" i="0" u="none" strike="noStrike" cap="none" normalizeH="0" baseline="0" dirty="0" smtClean="0">
              <a:ln>
                <a:noFill/>
              </a:ln>
              <a:solidFill>
                <a:srgbClr val="FFC000"/>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052736"/>
            <a:ext cx="8229600" cy="4525963"/>
          </a:xfrm>
        </p:spPr>
        <p:txBody>
          <a:bodyPr>
            <a:normAutofit/>
          </a:bodyPr>
          <a:lstStyle/>
          <a:p>
            <a:pPr marL="457200" indent="-457200">
              <a:buAutoNum type="arabicPeriod"/>
            </a:pPr>
            <a:r>
              <a:rPr lang="en-US" sz="2000" b="1" dirty="0" smtClean="0">
                <a:latin typeface="Times New Roman" pitchFamily="18" charset="0"/>
                <a:cs typeface="Times New Roman" pitchFamily="18" charset="0"/>
              </a:rPr>
              <a:t>Ambient </a:t>
            </a:r>
            <a:r>
              <a:rPr lang="en-US" sz="2000" b="1" dirty="0">
                <a:latin typeface="Times New Roman" pitchFamily="18" charset="0"/>
                <a:cs typeface="Times New Roman" pitchFamily="18" charset="0"/>
              </a:rPr>
              <a:t>Illumination </a:t>
            </a:r>
            <a:r>
              <a:rPr lang="en-US" sz="2000" b="1" dirty="0" smtClean="0">
                <a:latin typeface="Times New Roman" pitchFamily="18" charset="0"/>
                <a:cs typeface="Times New Roman" pitchFamily="18" charset="0"/>
              </a:rPr>
              <a:t>:</a:t>
            </a:r>
          </a:p>
          <a:p>
            <a:pPr marL="457200" indent="-457200" algn="just">
              <a:lnSpc>
                <a:spcPct val="150000"/>
              </a:lnSpc>
              <a:buNone/>
            </a:pPr>
            <a:r>
              <a:rPr lang="en-US" sz="2000" dirty="0" smtClean="0">
                <a:latin typeface="Times New Roman" pitchFamily="18" charset="0"/>
                <a:cs typeface="Times New Roman" pitchFamily="18" charset="0"/>
              </a:rPr>
              <a:t>	Assume </a:t>
            </a:r>
            <a:r>
              <a:rPr lang="en-US" sz="2000" dirty="0">
                <a:latin typeface="Times New Roman" pitchFamily="18" charset="0"/>
                <a:cs typeface="Times New Roman" pitchFamily="18" charset="0"/>
              </a:rPr>
              <a:t>you are standing on a road, facing a building with glass exterior and sun rays are falling on that building reflecting back from it and the falling on the object under observation. </a:t>
            </a:r>
            <a:endParaRPr lang="en-US" sz="2000" dirty="0" smtClean="0">
              <a:latin typeface="Times New Roman" pitchFamily="18" charset="0"/>
              <a:cs typeface="Times New Roman" pitchFamily="18" charset="0"/>
            </a:endParaRPr>
          </a:p>
          <a:p>
            <a:pPr marL="457200" indent="-457200" algn="just">
              <a:lnSpc>
                <a:spcPct val="15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This </a:t>
            </a:r>
            <a:r>
              <a:rPr lang="en-US" sz="2000" dirty="0">
                <a:latin typeface="Times New Roman" pitchFamily="18" charset="0"/>
                <a:cs typeface="Times New Roman" pitchFamily="18" charset="0"/>
              </a:rPr>
              <a:t>would be </a:t>
            </a:r>
            <a:r>
              <a:rPr lang="en-US" sz="2000" b="1" dirty="0">
                <a:latin typeface="Times New Roman" pitchFamily="18" charset="0"/>
                <a:cs typeface="Times New Roman" pitchFamily="18" charset="0"/>
              </a:rPr>
              <a:t>Ambient Illumination</a:t>
            </a:r>
            <a:r>
              <a:rPr lang="en-US" sz="2000" dirty="0">
                <a:latin typeface="Times New Roman" pitchFamily="18" charset="0"/>
                <a:cs typeface="Times New Roman" pitchFamily="18" charset="0"/>
              </a:rPr>
              <a:t>. In simple words, Ambient Illumination is the one where source of light is indirect.</a:t>
            </a:r>
          </a:p>
        </p:txBody>
      </p:sp>
      <p:sp>
        <p:nvSpPr>
          <p:cNvPr id="4" name="Rectangle 1"/>
          <p:cNvSpPr>
            <a:spLocks noChangeArrowheads="1"/>
          </p:cNvSpPr>
          <p:nvPr/>
        </p:nvSpPr>
        <p:spPr bwMode="auto">
          <a:xfrm>
            <a:off x="2215519" y="323945"/>
            <a:ext cx="3999814"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lgn="ctr" fontAlgn="base">
              <a:spcBef>
                <a:spcPct val="0"/>
              </a:spcBef>
              <a:spcAft>
                <a:spcPct val="0"/>
              </a:spcAft>
            </a:pPr>
            <a:r>
              <a:rPr lang="en-US" sz="3200" b="1" dirty="0" smtClean="0">
                <a:solidFill>
                  <a:srgbClr val="FFC000"/>
                </a:solidFill>
                <a:latin typeface="Times New Roman" pitchFamily="18" charset="0"/>
                <a:cs typeface="Times New Roman" pitchFamily="18" charset="0"/>
              </a:rPr>
              <a:t>Ambient Illumination</a:t>
            </a:r>
            <a:endParaRPr kumimoji="0" lang="en-US" sz="3200" b="0" i="0" u="none" strike="noStrike" cap="none" normalizeH="0" baseline="0" dirty="0" smtClean="0">
              <a:ln>
                <a:noFill/>
              </a:ln>
              <a:solidFill>
                <a:srgbClr val="FFC000"/>
              </a:solidFill>
              <a:effectLst/>
              <a:latin typeface="Arial" pitchFamily="34" charset="0"/>
              <a:cs typeface="Arial" pitchFamily="34" charset="0"/>
            </a:endParaRPr>
          </a:p>
        </p:txBody>
      </p:sp>
      <p:pic>
        <p:nvPicPr>
          <p:cNvPr id="34820" name="Picture 4" descr="Click image for larger version  Name: ue4raytracingnogi.png Views: 1 Size: 562.3 KB ID: 1624973"/>
          <p:cNvPicPr>
            <a:picLocks noChangeAspect="1" noChangeArrowheads="1"/>
          </p:cNvPicPr>
          <p:nvPr/>
        </p:nvPicPr>
        <p:blipFill>
          <a:blip r:embed="rId2" cstate="print"/>
          <a:srcRect/>
          <a:stretch>
            <a:fillRect/>
          </a:stretch>
        </p:blipFill>
        <p:spPr bwMode="auto">
          <a:xfrm>
            <a:off x="2627784" y="3789040"/>
            <a:ext cx="4968552" cy="279918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820"/>
                                        </p:tgtEl>
                                        <p:attrNameLst>
                                          <p:attrName>style.visibility</p:attrName>
                                        </p:attrNameLst>
                                      </p:cBhvr>
                                      <p:to>
                                        <p:strVal val="visible"/>
                                      </p:to>
                                    </p:set>
                                    <p:animEffect transition="in" filter="box(in)">
                                      <p:cBhvr>
                                        <p:cTn id="22"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3068960"/>
            <a:ext cx="8229600" cy="4525963"/>
          </a:xfrm>
        </p:spPr>
        <p:txBody>
          <a:bodyPr>
            <a:normAutofit/>
          </a:bodyPr>
          <a:lstStyle/>
          <a:p>
            <a:pPr algn="just">
              <a:lnSpc>
                <a:spcPct val="150000"/>
              </a:lnSpc>
              <a:buNone/>
            </a:pPr>
            <a:endParaRPr lang="en-US" sz="2000" dirty="0" smtClean="0">
              <a:latin typeface="Times New Roman" pitchFamily="18" charset="0"/>
              <a:cs typeface="Times New Roman" pitchFamily="18" charset="0"/>
            </a:endParaRPr>
          </a:p>
          <a:p>
            <a:pPr algn="just">
              <a:lnSpc>
                <a:spcPct val="150000"/>
              </a:lnSpc>
              <a:buNone/>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reflected intensity I</a:t>
            </a:r>
            <a:r>
              <a:rPr lang="en-US" sz="2000" baseline="-25000" dirty="0">
                <a:latin typeface="Times New Roman" pitchFamily="18" charset="0"/>
                <a:cs typeface="Times New Roman" pitchFamily="18" charset="0"/>
              </a:rPr>
              <a:t>amb</a:t>
            </a:r>
            <a:r>
              <a:rPr lang="en-US" sz="2000" dirty="0">
                <a:latin typeface="Times New Roman" pitchFamily="18" charset="0"/>
                <a:cs typeface="Times New Roman" pitchFamily="18" charset="0"/>
              </a:rPr>
              <a:t> of any point on the surface is</a:t>
            </a:r>
            <a:r>
              <a:rPr lang="en-US" sz="2000" dirty="0" smtClean="0">
                <a:latin typeface="Times New Roman" pitchFamily="18" charset="0"/>
                <a:cs typeface="Times New Roman" pitchFamily="18" charset="0"/>
              </a:rPr>
              <a:t>:</a:t>
            </a:r>
          </a:p>
          <a:p>
            <a:pPr algn="ctr">
              <a:lnSpc>
                <a:spcPct val="150000"/>
              </a:lnSpc>
              <a:buNone/>
            </a:pPr>
            <a:r>
              <a:rPr lang="en-IN" sz="2400" b="1" dirty="0" smtClean="0">
                <a:latin typeface="Times New Roman" pitchFamily="18" charset="0"/>
                <a:cs typeface="Times New Roman" pitchFamily="18" charset="0"/>
              </a:rPr>
              <a:t>Iamb=</a:t>
            </a:r>
            <a:r>
              <a:rPr lang="en-IN" sz="2400" b="1" dirty="0" err="1" smtClean="0">
                <a:latin typeface="Times New Roman" pitchFamily="18" charset="0"/>
                <a:cs typeface="Times New Roman" pitchFamily="18" charset="0"/>
              </a:rPr>
              <a:t>IaKa</a:t>
            </a:r>
            <a:r>
              <a:rPr lang="en-IN" sz="2400" b="1"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 </a:t>
            </a:r>
          </a:p>
          <a:p>
            <a:pPr algn="just">
              <a:lnSpc>
                <a:spcPct val="150000"/>
              </a:lnSpc>
              <a:buNone/>
            </a:pPr>
            <a:r>
              <a:rPr lang="en-US" sz="2000" dirty="0" err="1" smtClean="0">
                <a:latin typeface="Times New Roman" pitchFamily="18" charset="0"/>
                <a:cs typeface="Times New Roman" pitchFamily="18" charset="0"/>
              </a:rPr>
              <a:t>Ia</a:t>
            </a:r>
            <a:r>
              <a:rPr lang="en-US" sz="2000" dirty="0" smtClean="0">
                <a:latin typeface="Times New Roman" pitchFamily="18" charset="0"/>
                <a:cs typeface="Times New Roman" pitchFamily="18" charset="0"/>
              </a:rPr>
              <a:t> = intensity of ambient light </a:t>
            </a:r>
          </a:p>
          <a:p>
            <a:pPr algn="just">
              <a:lnSpc>
                <a:spcPct val="150000"/>
              </a:lnSpc>
              <a:buNone/>
            </a:pPr>
            <a:r>
              <a:rPr lang="en-US" sz="2000" dirty="0" smtClean="0">
                <a:latin typeface="Times New Roman" pitchFamily="18" charset="0"/>
                <a:cs typeface="Times New Roman" pitchFamily="18" charset="0"/>
              </a:rPr>
              <a:t>ka= percentage of the light reflected by the object</a:t>
            </a:r>
          </a:p>
          <a:p>
            <a:pPr algn="just">
              <a:lnSpc>
                <a:spcPct val="150000"/>
              </a:lnSpc>
              <a:buNone/>
            </a:pPr>
            <a:endParaRPr lang="en-US" sz="2000" dirty="0">
              <a:latin typeface="Times New Roman" pitchFamily="18" charset="0"/>
              <a:cs typeface="Times New Roman" pitchFamily="18" charset="0"/>
            </a:endParaRPr>
          </a:p>
        </p:txBody>
      </p:sp>
      <p:sp>
        <p:nvSpPr>
          <p:cNvPr id="5" name="Rectangle 1"/>
          <p:cNvSpPr>
            <a:spLocks noChangeArrowheads="1"/>
          </p:cNvSpPr>
          <p:nvPr/>
        </p:nvSpPr>
        <p:spPr bwMode="auto">
          <a:xfrm>
            <a:off x="2215519" y="323945"/>
            <a:ext cx="3999814"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lgn="ctr" fontAlgn="base">
              <a:spcBef>
                <a:spcPct val="0"/>
              </a:spcBef>
              <a:spcAft>
                <a:spcPct val="0"/>
              </a:spcAft>
            </a:pPr>
            <a:r>
              <a:rPr lang="en-US" sz="3200" b="1" dirty="0" smtClean="0">
                <a:solidFill>
                  <a:srgbClr val="FFC000"/>
                </a:solidFill>
                <a:latin typeface="Times New Roman" pitchFamily="18" charset="0"/>
                <a:cs typeface="Times New Roman" pitchFamily="18" charset="0"/>
              </a:rPr>
              <a:t>Ambient Illumination</a:t>
            </a:r>
            <a:endParaRPr kumimoji="0" lang="en-US" sz="3200" b="0" i="0" u="none" strike="noStrike" cap="none" normalizeH="0" baseline="0" dirty="0" smtClean="0">
              <a:ln>
                <a:noFill/>
              </a:ln>
              <a:solidFill>
                <a:srgbClr val="FFC000"/>
              </a:solidFill>
              <a:effectLst/>
              <a:latin typeface="Arial" pitchFamily="34" charset="0"/>
              <a:cs typeface="Arial" pitchFamily="34" charset="0"/>
            </a:endParaRPr>
          </a:p>
        </p:txBody>
      </p:sp>
      <p:pic>
        <p:nvPicPr>
          <p:cNvPr id="6" name="Picture 2"/>
          <p:cNvPicPr>
            <a:picLocks noChangeAspect="1" noChangeArrowheads="1"/>
          </p:cNvPicPr>
          <p:nvPr/>
        </p:nvPicPr>
        <p:blipFill>
          <a:blip r:embed="rId2" cstate="print"/>
          <a:srcRect/>
          <a:stretch>
            <a:fillRect/>
          </a:stretch>
        </p:blipFill>
        <p:spPr bwMode="auto">
          <a:xfrm>
            <a:off x="2267744" y="980728"/>
            <a:ext cx="4320480" cy="243407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amond(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amond(in)">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24744"/>
            <a:ext cx="8229600" cy="4525963"/>
          </a:xfrm>
        </p:spPr>
        <p:txBody>
          <a:bodyPr/>
          <a:lstStyle/>
          <a:p>
            <a:pPr fontAlgn="base">
              <a:lnSpc>
                <a:spcPct val="150000"/>
              </a:lnSpc>
              <a:buNone/>
            </a:pPr>
            <a:r>
              <a:rPr lang="en-US" sz="2000" b="1" dirty="0" smtClean="0">
                <a:latin typeface="Times New Roman" pitchFamily="18" charset="0"/>
                <a:cs typeface="Times New Roman" pitchFamily="18" charset="0"/>
              </a:rPr>
              <a:t>2</a:t>
            </a:r>
            <a:r>
              <a:rPr lang="en-US" sz="2000" b="1" dirty="0">
                <a:latin typeface="Times New Roman" pitchFamily="18" charset="0"/>
                <a:cs typeface="Times New Roman" pitchFamily="18" charset="0"/>
              </a:rPr>
              <a:t>. Diffuse Reflection :</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Diffuse reflection occurs on the surfaces which are rough or </a:t>
            </a:r>
            <a:r>
              <a:rPr lang="en-US" sz="2000" dirty="0" smtClean="0">
                <a:latin typeface="Times New Roman" pitchFamily="18" charset="0"/>
                <a:cs typeface="Times New Roman" pitchFamily="18" charset="0"/>
              </a:rPr>
              <a:t>grainy like clay, soil, fabric. </a:t>
            </a:r>
            <a:r>
              <a:rPr lang="en-US" sz="2000" dirty="0">
                <a:latin typeface="Times New Roman" pitchFamily="18" charset="0"/>
                <a:cs typeface="Times New Roman" pitchFamily="18" charset="0"/>
              </a:rPr>
              <a:t>In this reflection the brightness of a point depends upon the angle made by the light source and the surface.</a:t>
            </a:r>
          </a:p>
          <a:p>
            <a:pPr fontAlgn="base">
              <a:lnSpc>
                <a:spcPct val="150000"/>
              </a:lnSpc>
              <a:buNone/>
            </a:pPr>
            <a:r>
              <a:rPr lang="en-US" sz="2000" dirty="0" smtClean="0">
                <a:latin typeface="Times New Roman" pitchFamily="18" charset="0"/>
                <a:cs typeface="Times New Roman" pitchFamily="18" charset="0"/>
              </a:rPr>
              <a:t>	The </a:t>
            </a:r>
            <a:r>
              <a:rPr lang="en-US" sz="2000" dirty="0">
                <a:latin typeface="Times New Roman" pitchFamily="18" charset="0"/>
                <a:cs typeface="Times New Roman" pitchFamily="18" charset="0"/>
              </a:rPr>
              <a:t>reflected intensity </a:t>
            </a:r>
            <a:r>
              <a:rPr lang="en-US" sz="2000" dirty="0" err="1">
                <a:latin typeface="Times New Roman" pitchFamily="18" charset="0"/>
                <a:cs typeface="Times New Roman" pitchFamily="18" charset="0"/>
              </a:rPr>
              <a:t>I</a:t>
            </a:r>
            <a:r>
              <a:rPr lang="en-US" sz="2000" baseline="-25000" dirty="0" err="1">
                <a:latin typeface="Times New Roman" pitchFamily="18" charset="0"/>
                <a:cs typeface="Times New Roman" pitchFamily="18" charset="0"/>
              </a:rPr>
              <a:t>diff</a:t>
            </a:r>
            <a:r>
              <a:rPr lang="en-US" sz="2000" dirty="0">
                <a:latin typeface="Times New Roman" pitchFamily="18" charset="0"/>
                <a:cs typeface="Times New Roman" pitchFamily="18" charset="0"/>
              </a:rPr>
              <a:t> of a point on the surface is:</a:t>
            </a:r>
          </a:p>
          <a:p>
            <a:pPr>
              <a:buNone/>
            </a:pPr>
            <a:endParaRPr lang="en-US" dirty="0"/>
          </a:p>
        </p:txBody>
      </p:sp>
      <p:sp>
        <p:nvSpPr>
          <p:cNvPr id="4" name="Rectangle 1"/>
          <p:cNvSpPr>
            <a:spLocks noChangeArrowheads="1"/>
          </p:cNvSpPr>
          <p:nvPr/>
        </p:nvSpPr>
        <p:spPr bwMode="auto">
          <a:xfrm>
            <a:off x="2556157" y="323945"/>
            <a:ext cx="3318537"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lgn="ctr" fontAlgn="base">
              <a:spcBef>
                <a:spcPct val="0"/>
              </a:spcBef>
              <a:spcAft>
                <a:spcPct val="0"/>
              </a:spcAft>
            </a:pPr>
            <a:r>
              <a:rPr lang="en-US" sz="3200" b="1" dirty="0" smtClean="0">
                <a:solidFill>
                  <a:srgbClr val="FFC000"/>
                </a:solidFill>
                <a:latin typeface="Times New Roman" pitchFamily="18" charset="0"/>
                <a:cs typeface="Times New Roman" pitchFamily="18" charset="0"/>
              </a:rPr>
              <a:t>Diffuse Reflection</a:t>
            </a:r>
            <a:endParaRPr kumimoji="0" lang="en-US" sz="3200" b="0" i="0" u="none" strike="noStrike" cap="none" normalizeH="0" baseline="0" dirty="0" smtClean="0">
              <a:ln>
                <a:noFill/>
              </a:ln>
              <a:solidFill>
                <a:srgbClr val="FFC000"/>
              </a:solidFill>
              <a:effectLst/>
              <a:latin typeface="Arial" pitchFamily="34" charset="0"/>
              <a:cs typeface="Arial" pitchFamily="34" charset="0"/>
            </a:endParaRPr>
          </a:p>
        </p:txBody>
      </p:sp>
      <p:pic>
        <p:nvPicPr>
          <p:cNvPr id="35842" name="Picture 2" descr="https://media.geeksforgeeks.org/wp-content/uploads/20200519185639/diff-for.jpg"/>
          <p:cNvPicPr>
            <a:picLocks noChangeAspect="1" noChangeArrowheads="1"/>
          </p:cNvPicPr>
          <p:nvPr/>
        </p:nvPicPr>
        <p:blipFill>
          <a:blip r:embed="rId2" cstate="print"/>
          <a:srcRect/>
          <a:stretch>
            <a:fillRect/>
          </a:stretch>
        </p:blipFill>
        <p:spPr bwMode="auto">
          <a:xfrm>
            <a:off x="288200" y="4039158"/>
            <a:ext cx="6084000" cy="1867028"/>
          </a:xfrm>
          <a:prstGeom prst="rect">
            <a:avLst/>
          </a:prstGeom>
          <a:noFill/>
        </p:spPr>
      </p:pic>
      <p:pic>
        <p:nvPicPr>
          <p:cNvPr id="3074" name="Picture 2"/>
          <p:cNvPicPr>
            <a:picLocks noChangeAspect="1" noChangeArrowheads="1"/>
          </p:cNvPicPr>
          <p:nvPr/>
        </p:nvPicPr>
        <p:blipFill>
          <a:blip r:embed="rId3" cstate="print"/>
          <a:srcRect l="5520"/>
          <a:stretch>
            <a:fillRect/>
          </a:stretch>
        </p:blipFill>
        <p:spPr bwMode="auto">
          <a:xfrm>
            <a:off x="6516216" y="2708920"/>
            <a:ext cx="2483768" cy="31683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525963"/>
          </a:xfrm>
        </p:spPr>
        <p:txBody>
          <a:bodyPr>
            <a:normAutofit/>
          </a:bodyPr>
          <a:lstStyle/>
          <a:p>
            <a:pPr>
              <a:lnSpc>
                <a:spcPct val="150000"/>
              </a:lnSpc>
            </a:pPr>
            <a:r>
              <a:rPr lang="en-US" sz="2000" dirty="0" smtClean="0">
                <a:latin typeface="Times New Roman" pitchFamily="18" charset="0"/>
                <a:cs typeface="Times New Roman" pitchFamily="18" charset="0"/>
              </a:rPr>
              <a:t>The brightness at each point is proportional to </a:t>
            </a:r>
            <a:r>
              <a:rPr lang="en-US" sz="2000" dirty="0" err="1" smtClean="0">
                <a:latin typeface="Times New Roman" pitchFamily="18" charset="0"/>
                <a:cs typeface="Times New Roman" pitchFamily="18" charset="0"/>
              </a:rPr>
              <a:t>cos</a:t>
            </a:r>
            <a:r>
              <a:rPr lang="en-US" sz="2000" dirty="0" smtClean="0">
                <a:latin typeface="Times New Roman" pitchFamily="18" charset="0"/>
                <a:cs typeface="Times New Roman" pitchFamily="18" charset="0"/>
              </a:rPr>
              <a:t>( θ )</a:t>
            </a:r>
          </a:p>
          <a:p>
            <a:pPr>
              <a:lnSpc>
                <a:spcPct val="150000"/>
              </a:lnSpc>
            </a:pPr>
            <a:r>
              <a:rPr lang="en-US" sz="2000" dirty="0" smtClean="0">
                <a:latin typeface="Times New Roman" pitchFamily="18" charset="0"/>
                <a:cs typeface="Times New Roman" pitchFamily="18" charset="0"/>
              </a:rPr>
              <a:t>Brightness is proportional to </a:t>
            </a:r>
            <a:r>
              <a:rPr lang="en-US" sz="2000" dirty="0" err="1" smtClean="0">
                <a:latin typeface="Times New Roman" pitchFamily="18" charset="0"/>
                <a:cs typeface="Times New Roman" pitchFamily="18" charset="0"/>
              </a:rPr>
              <a:t>cos</a:t>
            </a:r>
            <a:r>
              <a:rPr lang="en-US" sz="2000" dirty="0" smtClean="0">
                <a:latin typeface="Times New Roman" pitchFamily="18" charset="0"/>
                <a:cs typeface="Times New Roman" pitchFamily="18" charset="0"/>
              </a:rPr>
              <a:t>( θ) because a surface </a:t>
            </a:r>
          </a:p>
          <a:p>
            <a:pPr>
              <a:lnSpc>
                <a:spcPct val="150000"/>
              </a:lnSpc>
              <a:buNone/>
            </a:pPr>
            <a:r>
              <a:rPr lang="en-US" sz="2000" dirty="0" smtClean="0">
                <a:latin typeface="Times New Roman" pitchFamily="18" charset="0"/>
                <a:cs typeface="Times New Roman" pitchFamily="18" charset="0"/>
              </a:rPr>
              <a:t>	(a) perpendicular to the light direction is more illuminated than a surface (b) at an oblique angle</a:t>
            </a:r>
            <a:endParaRPr lang="en-US" sz="20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1187624" y="3139777"/>
            <a:ext cx="6048671" cy="3457575"/>
          </a:xfrm>
          <a:prstGeom prst="rect">
            <a:avLst/>
          </a:prstGeom>
          <a:noFill/>
          <a:ln w="9525">
            <a:noFill/>
            <a:miter lim="800000"/>
            <a:headEnd/>
            <a:tailEnd/>
          </a:ln>
        </p:spPr>
      </p:pic>
      <p:sp>
        <p:nvSpPr>
          <p:cNvPr id="5" name="Rectangle 1"/>
          <p:cNvSpPr>
            <a:spLocks noChangeArrowheads="1"/>
          </p:cNvSpPr>
          <p:nvPr/>
        </p:nvSpPr>
        <p:spPr bwMode="auto">
          <a:xfrm>
            <a:off x="2556157" y="323945"/>
            <a:ext cx="3318537"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lgn="ctr" fontAlgn="base">
              <a:spcBef>
                <a:spcPct val="0"/>
              </a:spcBef>
              <a:spcAft>
                <a:spcPct val="0"/>
              </a:spcAft>
            </a:pPr>
            <a:r>
              <a:rPr lang="en-US" sz="3200" b="1" dirty="0" smtClean="0">
                <a:solidFill>
                  <a:srgbClr val="FFC000"/>
                </a:solidFill>
                <a:latin typeface="Times New Roman" pitchFamily="18" charset="0"/>
                <a:cs typeface="Times New Roman" pitchFamily="18" charset="0"/>
              </a:rPr>
              <a:t>Diffuse Reflection</a:t>
            </a:r>
            <a:endParaRPr kumimoji="0" lang="en-US" sz="3200" b="0" i="0" u="none" strike="noStrike" cap="none" normalizeH="0" baseline="0" dirty="0" smtClean="0">
              <a:ln>
                <a:noFill/>
              </a:ln>
              <a:solidFill>
                <a:srgbClr val="FFC000"/>
              </a:solidFill>
              <a:effectLst/>
              <a:latin typeface="Arial" pitchFamily="34" charset="0"/>
              <a:cs typeface="Arial"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8229600" cy="4525963"/>
          </a:xfrm>
        </p:spPr>
        <p:txBody>
          <a:bodyPr>
            <a:normAutofit/>
          </a:bodyPr>
          <a:lstStyle/>
          <a:p>
            <a:pPr>
              <a:buNone/>
            </a:pPr>
            <a:r>
              <a:rPr lang="en-US" sz="2000" b="1" dirty="0" smtClean="0">
                <a:latin typeface="Times New Roman" pitchFamily="18" charset="0"/>
                <a:cs typeface="Times New Roman" pitchFamily="18" charset="0"/>
              </a:rPr>
              <a:t>Example</a:t>
            </a:r>
            <a:r>
              <a:rPr lang="en-US" sz="2000" dirty="0" smtClean="0">
                <a:latin typeface="Times New Roman" pitchFamily="18" charset="0"/>
                <a:cs typeface="Times New Roman" pitchFamily="18" charset="0"/>
              </a:rPr>
              <a:t>: diffuse reflection from different light directions</a:t>
            </a:r>
            <a:endParaRPr lang="en-US" sz="2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1187624" y="2060848"/>
            <a:ext cx="5832648" cy="4248150"/>
          </a:xfrm>
          <a:prstGeom prst="rect">
            <a:avLst/>
          </a:prstGeom>
          <a:noFill/>
          <a:ln w="9525">
            <a:noFill/>
            <a:miter lim="800000"/>
            <a:headEnd/>
            <a:tailEnd/>
          </a:ln>
        </p:spPr>
      </p:pic>
      <p:sp>
        <p:nvSpPr>
          <p:cNvPr id="5" name="Rectangle 1"/>
          <p:cNvSpPr>
            <a:spLocks noChangeArrowheads="1"/>
          </p:cNvSpPr>
          <p:nvPr/>
        </p:nvSpPr>
        <p:spPr bwMode="auto">
          <a:xfrm>
            <a:off x="2556157" y="323945"/>
            <a:ext cx="3318537"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lgn="ctr" fontAlgn="base">
              <a:spcBef>
                <a:spcPct val="0"/>
              </a:spcBef>
              <a:spcAft>
                <a:spcPct val="0"/>
              </a:spcAft>
            </a:pPr>
            <a:r>
              <a:rPr lang="en-US" sz="3200" b="1" dirty="0" smtClean="0">
                <a:solidFill>
                  <a:srgbClr val="FFC000"/>
                </a:solidFill>
                <a:latin typeface="Times New Roman" pitchFamily="18" charset="0"/>
                <a:cs typeface="Times New Roman" pitchFamily="18" charset="0"/>
              </a:rPr>
              <a:t>Diffuse Reflection</a:t>
            </a:r>
            <a:endParaRPr kumimoji="0" lang="en-US" sz="3200" b="0" i="0" u="none" strike="noStrike" cap="none" normalizeH="0" baseline="0" dirty="0" smtClean="0">
              <a:ln>
                <a:noFill/>
              </a:ln>
              <a:solidFill>
                <a:srgbClr val="FFC000"/>
              </a:solidFill>
              <a:effectLst/>
              <a:latin typeface="Arial" pitchFamily="34" charset="0"/>
              <a:cs typeface="Arial"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Specular Reflection </a:t>
            </a:r>
            <a:endParaRPr lang="en-US" sz="3200" dirty="0">
              <a:solidFill>
                <a:srgbClr val="FFC000"/>
              </a:solidFill>
            </a:endParaRPr>
          </a:p>
        </p:txBody>
      </p:sp>
      <p:sp>
        <p:nvSpPr>
          <p:cNvPr id="3" name="Content Placeholder 2"/>
          <p:cNvSpPr>
            <a:spLocks noGrp="1"/>
          </p:cNvSpPr>
          <p:nvPr>
            <p:ph idx="1"/>
          </p:nvPr>
        </p:nvSpPr>
        <p:spPr>
          <a:xfrm>
            <a:off x="467544" y="980728"/>
            <a:ext cx="8229600" cy="4525963"/>
          </a:xfrm>
        </p:spPr>
        <p:txBody>
          <a:bodyPr/>
          <a:lstStyle/>
          <a:p>
            <a:pPr fontAlgn="base">
              <a:lnSpc>
                <a:spcPct val="150000"/>
              </a:lnSpc>
              <a:buNone/>
            </a:pPr>
            <a:r>
              <a:rPr lang="en-US" sz="2000" b="1" dirty="0">
                <a:latin typeface="Times New Roman" pitchFamily="18" charset="0"/>
                <a:cs typeface="Times New Roman" pitchFamily="18" charset="0"/>
              </a:rPr>
              <a:t>3. Specular Reflection </a:t>
            </a:r>
            <a:r>
              <a:rPr lang="en-US" sz="2000" b="1"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fontAlgn="base">
              <a:lnSpc>
                <a:spcPct val="150000"/>
              </a:lnSpc>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light falls on any shiny or glossy surface most of it is reflected back, such reflection is known as Specular Reflection</a:t>
            </a:r>
            <a:r>
              <a:rPr lang="en-US" sz="2000" dirty="0" smtClean="0">
                <a:latin typeface="Times New Roman" pitchFamily="18" charset="0"/>
                <a:cs typeface="Times New Roman" pitchFamily="18" charset="0"/>
              </a:rPr>
              <a:t>.</a:t>
            </a:r>
          </a:p>
          <a:p>
            <a:pPr fontAlgn="base">
              <a:lnSpc>
                <a:spcPct val="150000"/>
              </a:lnSpc>
            </a:pPr>
            <a:r>
              <a:rPr lang="en-US" sz="2000" dirty="0" smtClean="0">
                <a:latin typeface="Times New Roman" pitchFamily="18" charset="0"/>
                <a:cs typeface="Times New Roman" pitchFamily="18" charset="0"/>
              </a:rPr>
              <a:t>An ideal </a:t>
            </a:r>
            <a:r>
              <a:rPr lang="en-US" sz="2000" dirty="0" err="1" smtClean="0">
                <a:latin typeface="Times New Roman" pitchFamily="18" charset="0"/>
                <a:cs typeface="Times New Roman" pitchFamily="18" charset="0"/>
              </a:rPr>
              <a:t>specular</a:t>
            </a:r>
            <a:r>
              <a:rPr lang="en-US" sz="2000" dirty="0" smtClean="0">
                <a:latin typeface="Times New Roman" pitchFamily="18" charset="0"/>
                <a:cs typeface="Times New Roman" pitchFamily="18" charset="0"/>
              </a:rPr>
              <a:t> surface (mirror) reflects light exclusively in one direction: R • Glossy objects are not ideal mirrors and reflect in the immediate vicinity of R</a:t>
            </a:r>
            <a:endParaRPr lang="en-US" sz="2000" dirty="0">
              <a:latin typeface="Times New Roman" pitchFamily="18" charset="0"/>
              <a:cs typeface="Times New Roman" pitchFamily="18" charset="0"/>
            </a:endParaRPr>
          </a:p>
          <a:p>
            <a:pPr fontAlgn="base">
              <a:lnSpc>
                <a:spcPct val="150000"/>
              </a:lnSpc>
              <a:buNone/>
            </a:pPr>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buNone/>
            </a:pP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971600" y="4149080"/>
            <a:ext cx="7248525" cy="2095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rmAutofit/>
          </a:bodyPr>
          <a:lstStyle/>
          <a:p>
            <a:pPr>
              <a:lnSpc>
                <a:spcPct val="150000"/>
              </a:lnSpc>
            </a:pPr>
            <a:r>
              <a:rPr lang="en-US" sz="2000" dirty="0" smtClean="0">
                <a:latin typeface="Times New Roman" pitchFamily="18" charset="0"/>
                <a:cs typeface="Times New Roman" pitchFamily="18" charset="0"/>
              </a:rPr>
              <a:t>The </a:t>
            </a:r>
            <a:r>
              <a:rPr lang="en-US" sz="2000" dirty="0" err="1" smtClean="0">
                <a:latin typeface="Times New Roman" pitchFamily="18" charset="0"/>
                <a:cs typeface="Times New Roman" pitchFamily="18" charset="0"/>
              </a:rPr>
              <a:t>Phong</a:t>
            </a:r>
            <a:r>
              <a:rPr lang="en-US" sz="2000" dirty="0" smtClean="0">
                <a:latin typeface="Times New Roman" pitchFamily="18" charset="0"/>
                <a:cs typeface="Times New Roman" pitchFamily="18" charset="0"/>
              </a:rPr>
              <a:t> Model: reflected </a:t>
            </a:r>
            <a:r>
              <a:rPr lang="en-US" sz="2000" dirty="0" err="1" smtClean="0">
                <a:latin typeface="Times New Roman" pitchFamily="18" charset="0"/>
                <a:cs typeface="Times New Roman" pitchFamily="18" charset="0"/>
              </a:rPr>
              <a:t>specular</a:t>
            </a:r>
            <a:r>
              <a:rPr lang="en-US" sz="2000" dirty="0" smtClean="0">
                <a:latin typeface="Times New Roman" pitchFamily="18" charset="0"/>
                <a:cs typeface="Times New Roman" pitchFamily="18" charset="0"/>
              </a:rPr>
              <a:t> intensity falls off as some power of </a:t>
            </a:r>
            <a:r>
              <a:rPr lang="en-US" sz="2000" dirty="0" err="1" smtClean="0">
                <a:latin typeface="Times New Roman" pitchFamily="18" charset="0"/>
                <a:cs typeface="Times New Roman" pitchFamily="18" charset="0"/>
              </a:rPr>
              <a:t>cos</a:t>
            </a:r>
            <a:r>
              <a:rPr lang="en-US" sz="2000" dirty="0" smtClean="0">
                <a:latin typeface="Times New Roman" pitchFamily="18" charset="0"/>
                <a:cs typeface="Times New Roman" pitchFamily="18" charset="0"/>
              </a:rPr>
              <a:t> ( φ):</a:t>
            </a:r>
          </a:p>
          <a:p>
            <a:pPr>
              <a:lnSpc>
                <a:spcPct val="150000"/>
              </a:lnSpc>
            </a:pPr>
            <a:endParaRPr lang="en-US" sz="2000" dirty="0" smtClean="0">
              <a:latin typeface="Times New Roman" pitchFamily="18" charset="0"/>
              <a:cs typeface="Times New Roman" pitchFamily="18" charset="0"/>
            </a:endParaRPr>
          </a:p>
          <a:p>
            <a:pPr>
              <a:lnSpc>
                <a:spcPct val="150000"/>
              </a:lnSpc>
            </a:pP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 K s - the surface </a:t>
            </a:r>
            <a:r>
              <a:rPr lang="en-US" sz="2000" dirty="0" err="1" smtClean="0">
                <a:latin typeface="Times New Roman" pitchFamily="18" charset="0"/>
                <a:cs typeface="Times New Roman" pitchFamily="18" charset="0"/>
              </a:rPr>
              <a:t>specular</a:t>
            </a:r>
            <a:r>
              <a:rPr lang="en-US" sz="2000" dirty="0" smtClean="0">
                <a:latin typeface="Times New Roman" pitchFamily="18" charset="0"/>
                <a:cs typeface="Times New Roman" pitchFamily="18" charset="0"/>
              </a:rPr>
              <a:t> reflectivity </a:t>
            </a:r>
          </a:p>
          <a:p>
            <a:pPr>
              <a:lnSpc>
                <a:spcPct val="150000"/>
              </a:lnSpc>
            </a:pPr>
            <a:r>
              <a:rPr lang="en-US" sz="2000" dirty="0" smtClean="0">
                <a:latin typeface="Times New Roman" pitchFamily="18" charset="0"/>
                <a:cs typeface="Times New Roman" pitchFamily="18" charset="0"/>
              </a:rPr>
              <a:t>n – </a:t>
            </a:r>
            <a:r>
              <a:rPr lang="en-US" sz="2000" dirty="0" err="1" smtClean="0">
                <a:latin typeface="Times New Roman" pitchFamily="18" charset="0"/>
                <a:cs typeface="Times New Roman" pitchFamily="18" charset="0"/>
              </a:rPr>
              <a:t>specular</a:t>
            </a:r>
            <a:r>
              <a:rPr lang="en-US" sz="2000" dirty="0" smtClean="0">
                <a:latin typeface="Times New Roman" pitchFamily="18" charset="0"/>
                <a:cs typeface="Times New Roman" pitchFamily="18" charset="0"/>
              </a:rPr>
              <a:t> reflection parameter, determining the deviation from ideal </a:t>
            </a:r>
            <a:r>
              <a:rPr lang="en-US" sz="2000" dirty="0" err="1" smtClean="0">
                <a:latin typeface="Times New Roman" pitchFamily="18" charset="0"/>
                <a:cs typeface="Times New Roman" pitchFamily="18" charset="0"/>
              </a:rPr>
              <a:t>specular</a:t>
            </a:r>
            <a:r>
              <a:rPr lang="en-US" sz="2000" dirty="0" smtClean="0">
                <a:latin typeface="Times New Roman" pitchFamily="18" charset="0"/>
                <a:cs typeface="Times New Roman" pitchFamily="18" charset="0"/>
              </a:rPr>
              <a:t> surface (for a perfect mirror n= ∞ )</a:t>
            </a:r>
            <a:endParaRPr lang="en-US" sz="20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395536" y="2204864"/>
            <a:ext cx="8315325" cy="866775"/>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3059832" y="4653136"/>
            <a:ext cx="2800350" cy="1876425"/>
          </a:xfrm>
          <a:prstGeom prst="rect">
            <a:avLst/>
          </a:prstGeom>
          <a:noFill/>
          <a:ln w="9525">
            <a:noFill/>
            <a:miter lim="800000"/>
            <a:headEnd/>
            <a:tailEnd/>
          </a:ln>
        </p:spPr>
      </p:pic>
      <p:sp>
        <p:nvSpPr>
          <p:cNvPr id="6"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Specular Reflection </a:t>
            </a:r>
            <a:endParaRPr lang="en-US" sz="3200" dirty="0">
              <a:solidFill>
                <a:srgbClr val="FFC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052736"/>
            <a:ext cx="8229600" cy="4525963"/>
          </a:xfrm>
        </p:spPr>
        <p:txBody>
          <a:bodyPr>
            <a:normAutofit/>
          </a:bodyPr>
          <a:lstStyle/>
          <a:p>
            <a:pPr algn="just">
              <a:lnSpc>
                <a:spcPct val="150000"/>
              </a:lnSpc>
              <a:buNone/>
            </a:pPr>
            <a:r>
              <a:rPr lang="en-US" sz="2000" b="1" dirty="0" smtClean="0">
                <a:latin typeface="Times New Roman" pitchFamily="18" charset="0"/>
                <a:cs typeface="Times New Roman" pitchFamily="18" charset="0"/>
              </a:rPr>
              <a:t>The </a:t>
            </a:r>
            <a:r>
              <a:rPr lang="en-US" sz="2000" b="1" dirty="0" err="1" smtClean="0">
                <a:latin typeface="Times New Roman" pitchFamily="18" charset="0"/>
                <a:cs typeface="Times New Roman" pitchFamily="18" charset="0"/>
              </a:rPr>
              <a:t>Phong</a:t>
            </a:r>
            <a:r>
              <a:rPr lang="en-US" sz="2000" b="1" dirty="0" smtClean="0">
                <a:latin typeface="Times New Roman" pitchFamily="18" charset="0"/>
                <a:cs typeface="Times New Roman" pitchFamily="18" charset="0"/>
              </a:rPr>
              <a:t> Model</a:t>
            </a:r>
            <a:r>
              <a:rPr lang="en-US" sz="2000" dirty="0" smtClean="0">
                <a:latin typeface="Times New Roman" pitchFamily="18" charset="0"/>
                <a:cs typeface="Times New Roman" pitchFamily="18" charset="0"/>
              </a:rPr>
              <a:t>: plots of </a:t>
            </a:r>
            <a:r>
              <a:rPr lang="en-US" sz="2000" dirty="0" err="1" smtClean="0">
                <a:latin typeface="Times New Roman" pitchFamily="18" charset="0"/>
                <a:cs typeface="Times New Roman" pitchFamily="18" charset="0"/>
              </a:rPr>
              <a:t>cos</a:t>
            </a:r>
            <a:r>
              <a:rPr lang="en-US" sz="2000" dirty="0" smtClean="0">
                <a:latin typeface="Times New Roman" pitchFamily="18" charset="0"/>
                <a:cs typeface="Times New Roman" pitchFamily="18" charset="0"/>
              </a:rPr>
              <a:t> n ( φ) for three values of the </a:t>
            </a:r>
            <a:r>
              <a:rPr lang="en-US" sz="2000" dirty="0" err="1" smtClean="0">
                <a:latin typeface="Times New Roman" pitchFamily="18" charset="0"/>
                <a:cs typeface="Times New Roman" pitchFamily="18" charset="0"/>
              </a:rPr>
              <a:t>specular</a:t>
            </a:r>
            <a:r>
              <a:rPr lang="en-US" sz="2000" dirty="0" smtClean="0">
                <a:latin typeface="Times New Roman" pitchFamily="18" charset="0"/>
                <a:cs typeface="Times New Roman" pitchFamily="18" charset="0"/>
              </a:rPr>
              <a:t> parameter n</a:t>
            </a:r>
            <a:endParaRPr lang="en-US" sz="2000"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cstate="print"/>
          <a:srcRect/>
          <a:stretch>
            <a:fillRect/>
          </a:stretch>
        </p:blipFill>
        <p:spPr bwMode="auto">
          <a:xfrm>
            <a:off x="485775" y="2276872"/>
            <a:ext cx="8658225" cy="4114800"/>
          </a:xfrm>
          <a:prstGeom prst="rect">
            <a:avLst/>
          </a:prstGeom>
          <a:noFill/>
          <a:ln w="9525">
            <a:noFill/>
            <a:miter lim="800000"/>
            <a:headEnd/>
            <a:tailEnd/>
          </a:ln>
        </p:spPr>
      </p:pic>
      <p:sp>
        <p:nvSpPr>
          <p:cNvPr id="5" name="Title 1"/>
          <p:cNvSpPr>
            <a:spLocks noGrp="1"/>
          </p:cNvSpPr>
          <p:nvPr>
            <p:ph type="title"/>
          </p:nvPr>
        </p:nvSpPr>
        <p:spPr>
          <a:xfrm>
            <a:off x="457200" y="53752"/>
            <a:ext cx="8229600" cy="1143000"/>
          </a:xfrm>
        </p:spPr>
        <p:txBody>
          <a:bodyPr>
            <a:normAutofit/>
          </a:bodyPr>
          <a:lstStyle/>
          <a:p>
            <a:r>
              <a:rPr lang="en-US" sz="3200" b="1" dirty="0" smtClean="0">
                <a:solidFill>
                  <a:srgbClr val="FFC000"/>
                </a:solidFill>
                <a:latin typeface="Times New Roman" pitchFamily="18" charset="0"/>
                <a:cs typeface="Times New Roman" pitchFamily="18" charset="0"/>
              </a:rPr>
              <a:t>Specular Reflection </a:t>
            </a:r>
            <a:endParaRPr lang="en-US" sz="3200" dirty="0">
              <a:solidFill>
                <a:srgbClr val="FFC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3051</TotalTime>
  <Words>4935</Words>
  <Application>Microsoft Office PowerPoint</Application>
  <PresentationFormat>On-screen Show (4:3)</PresentationFormat>
  <Paragraphs>704</Paragraphs>
  <Slides>135</Slides>
  <Notes>0</Notes>
  <HiddenSlides>0</HiddenSlides>
  <MMClips>0</MMClips>
  <ScaleCrop>false</ScaleCrop>
  <HeadingPairs>
    <vt:vector size="4" baseType="variant">
      <vt:variant>
        <vt:lpstr>Theme</vt:lpstr>
      </vt:variant>
      <vt:variant>
        <vt:i4>1</vt:i4>
      </vt:variant>
      <vt:variant>
        <vt:lpstr>Slide Titles</vt:lpstr>
      </vt:variant>
      <vt:variant>
        <vt:i4>135</vt:i4>
      </vt:variant>
    </vt:vector>
  </HeadingPairs>
  <TitlesOfParts>
    <vt:vector size="136" baseType="lpstr">
      <vt:lpstr>Office Theme</vt:lpstr>
      <vt:lpstr>  1151CS113-COMPUTER GRAPHICS AND IMAGE PROCESSING  UNIT II SHADING  </vt:lpstr>
      <vt:lpstr>COMPUTER GRAPHICS AND IMAGE PROCESSING</vt:lpstr>
      <vt:lpstr>COMPUTER GRAPHICS AND IMAGE PROCESSING</vt:lpstr>
      <vt:lpstr>COMPUTER GRAPHICS AND IMAGE PROCESSING</vt:lpstr>
      <vt:lpstr>Shading </vt:lpstr>
      <vt:lpstr>Projection </vt:lpstr>
      <vt:lpstr>Parallel Projection </vt:lpstr>
      <vt:lpstr>Parallel Projection </vt:lpstr>
      <vt:lpstr>Parallel Projection </vt:lpstr>
      <vt:lpstr>Orthographic Projection </vt:lpstr>
      <vt:lpstr>Orthographic Projection </vt:lpstr>
      <vt:lpstr>Orthographic Projection </vt:lpstr>
      <vt:lpstr>Multiview Orthographic Projection</vt:lpstr>
      <vt:lpstr>Multiview Orthographic Projection</vt:lpstr>
      <vt:lpstr>Multiview Orthographic Projection</vt:lpstr>
      <vt:lpstr>Multiview Orthographic Projection</vt:lpstr>
      <vt:lpstr>The Six Principal Views</vt:lpstr>
      <vt:lpstr>The Six Principal Views</vt:lpstr>
      <vt:lpstr>The Six Principal Views</vt:lpstr>
      <vt:lpstr>Axonometric projections</vt:lpstr>
      <vt:lpstr>Slide 21</vt:lpstr>
      <vt:lpstr>Slide 22</vt:lpstr>
      <vt:lpstr>Slide 23</vt:lpstr>
      <vt:lpstr>Slide 24</vt:lpstr>
      <vt:lpstr>Oblique Projection </vt:lpstr>
      <vt:lpstr>Slide 26</vt:lpstr>
      <vt:lpstr>Isometric Projections </vt:lpstr>
      <vt:lpstr>Perspective Projection </vt:lpstr>
      <vt:lpstr>Perspective Projection </vt:lpstr>
      <vt:lpstr>Perspective Projection Type-1 </vt:lpstr>
      <vt:lpstr>Perspective Projection Type-2 </vt:lpstr>
      <vt:lpstr>Perspective Projection Type-3 </vt:lpstr>
      <vt:lpstr>Diff b/w Parallel&amp; Perspective Projection </vt:lpstr>
      <vt:lpstr>Diff b/w Parallel&amp; Perspective Projection </vt:lpstr>
      <vt:lpstr>Slide 35</vt:lpstr>
      <vt:lpstr>Visible Surface Detection </vt:lpstr>
      <vt:lpstr>Visible Surface Detection </vt:lpstr>
      <vt:lpstr>Visible Surface Detection </vt:lpstr>
      <vt:lpstr>Visible Surface Detection </vt:lpstr>
      <vt:lpstr>Visible Surface Detection </vt:lpstr>
      <vt:lpstr>Coherence properties</vt:lpstr>
      <vt:lpstr>Visible Surface Detection </vt:lpstr>
      <vt:lpstr>Visible Surface Detection </vt:lpstr>
      <vt:lpstr>1.Back-Face Detection Method  </vt:lpstr>
      <vt:lpstr>1.Back-Face Detection Method  </vt:lpstr>
      <vt:lpstr>1.Back-Face Detection Method  </vt:lpstr>
      <vt:lpstr>1.Back-Face Detection Method  </vt:lpstr>
      <vt:lpstr>2.Depth-Buffer(Z-Buffer) Algorithm</vt:lpstr>
      <vt:lpstr>2.Depth-Buffer(Z-Buffer) Algorithm</vt:lpstr>
      <vt:lpstr>2.Depth-Buffer(Z-Buffer) Algorithm</vt:lpstr>
      <vt:lpstr>2.Depth-Buffer(Z-Buffer) Algorithm</vt:lpstr>
      <vt:lpstr>2.Depth-Buffer(Z-Buffer) Algorithm</vt:lpstr>
      <vt:lpstr>2.Depth-Buffer(Z-Buffer) Algorithm</vt:lpstr>
      <vt:lpstr>2.Depth-Buffer(Z-Buffer) Algorithm</vt:lpstr>
      <vt:lpstr>Slide 55</vt:lpstr>
      <vt:lpstr>2.Depth-Buffer(Z-Buffer) Algorithm</vt:lpstr>
      <vt:lpstr>2.Depth-Buffer(Z-Buffer) Algorithm</vt:lpstr>
      <vt:lpstr>Scan Line Algorithm </vt:lpstr>
      <vt:lpstr>Scan Line Algorithm </vt:lpstr>
      <vt:lpstr>Scan Line Algorithm </vt:lpstr>
      <vt:lpstr>Depth-Sort Method</vt:lpstr>
      <vt:lpstr>Depth-Sort Method</vt:lpstr>
      <vt:lpstr>Depth-Sort Method</vt:lpstr>
      <vt:lpstr>Depth-Sort Method</vt:lpstr>
      <vt:lpstr>Depth-Sort Method</vt:lpstr>
      <vt:lpstr>Area Subdivision Algorithm </vt:lpstr>
      <vt:lpstr>Area Subdivision Algorithm </vt:lpstr>
      <vt:lpstr>Area Subdivision Algorithm </vt:lpstr>
      <vt:lpstr>Area Subdivision Algorithm </vt:lpstr>
      <vt:lpstr>Area Subdivision Algorithm </vt:lpstr>
      <vt:lpstr>BSP –Tree Method </vt:lpstr>
      <vt:lpstr>BSP –Tree Method </vt:lpstr>
      <vt:lpstr>BSP –Tree Method Example </vt:lpstr>
      <vt:lpstr>BSP –Tree Method</vt:lpstr>
      <vt:lpstr>A-Buffer Algorithm </vt:lpstr>
      <vt:lpstr>A-Buffer Algorithm </vt:lpstr>
      <vt:lpstr>A-Buffer Algorithm </vt:lpstr>
      <vt:lpstr>A-Buffer Algorithm </vt:lpstr>
      <vt:lpstr>A-Buffer Algorithm </vt:lpstr>
      <vt:lpstr>A-Buffer Algorithm </vt:lpstr>
      <vt:lpstr>A-Buffer Algorithm </vt:lpstr>
      <vt:lpstr>Ray Tracing </vt:lpstr>
      <vt:lpstr>Ray Tracing </vt:lpstr>
      <vt:lpstr>Ray Tracing </vt:lpstr>
      <vt:lpstr>Ray Tracing </vt:lpstr>
      <vt:lpstr>Ray Tracing </vt:lpstr>
      <vt:lpstr>Ray Tracing-Example </vt:lpstr>
      <vt:lpstr>Slide 88</vt:lpstr>
      <vt:lpstr>Light Source </vt:lpstr>
      <vt:lpstr>Slide 90</vt:lpstr>
      <vt:lpstr>Slide 91</vt:lpstr>
      <vt:lpstr>Slide 92</vt:lpstr>
      <vt:lpstr>Slide 93</vt:lpstr>
      <vt:lpstr>Slide 94</vt:lpstr>
      <vt:lpstr>Slide 95</vt:lpstr>
      <vt:lpstr>Slide 96</vt:lpstr>
      <vt:lpstr>Specular Reflection </vt:lpstr>
      <vt:lpstr>Specular Reflection </vt:lpstr>
      <vt:lpstr>Specular Reflection </vt:lpstr>
      <vt:lpstr>Specular Reflection </vt:lpstr>
      <vt:lpstr>Specular Reflection </vt:lpstr>
      <vt:lpstr>Specular Reflection </vt:lpstr>
      <vt:lpstr>Specular Reflection </vt:lpstr>
      <vt:lpstr>Composing Light Source</vt:lpstr>
      <vt:lpstr>Specular Reflection </vt:lpstr>
      <vt:lpstr>Shading</vt:lpstr>
      <vt:lpstr>Slide 107</vt:lpstr>
      <vt:lpstr>Slide 108</vt:lpstr>
      <vt:lpstr>LOCAL RENDERING OF LIGHT </vt:lpstr>
      <vt:lpstr>FLAT SHADING </vt:lpstr>
      <vt:lpstr>Slide 111</vt:lpstr>
      <vt:lpstr>Slide 112</vt:lpstr>
      <vt:lpstr>Slide 113</vt:lpstr>
      <vt:lpstr>FLAT VERSUS GOURAUD</vt:lpstr>
      <vt:lpstr>FLAT SHADING</vt:lpstr>
      <vt:lpstr>GOURAUD SHADING</vt:lpstr>
      <vt:lpstr>PHONG REFLECTION MODEL</vt:lpstr>
      <vt:lpstr>PHONG SHADING</vt:lpstr>
      <vt:lpstr>SURFACE NORMALS</vt:lpstr>
      <vt:lpstr>PHONG SHADING</vt:lpstr>
      <vt:lpstr>Ray Tracing</vt:lpstr>
      <vt:lpstr>Ray Tracing</vt:lpstr>
      <vt:lpstr>Ray Tracing Model</vt:lpstr>
      <vt:lpstr>Ray Tracing Image</vt:lpstr>
      <vt:lpstr>Ray tracing algorithm </vt:lpstr>
      <vt:lpstr>Recursive ray tracing </vt:lpstr>
      <vt:lpstr>Ray tracing implementation</vt:lpstr>
      <vt:lpstr>Constructing Rays</vt:lpstr>
      <vt:lpstr>Slide 129</vt:lpstr>
      <vt:lpstr>Texture  </vt:lpstr>
      <vt:lpstr>Slide 131</vt:lpstr>
      <vt:lpstr>Algorithm </vt:lpstr>
      <vt:lpstr>Types of Texture Mapping</vt:lpstr>
      <vt:lpstr>Drawbacks</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1151CS113-COMPUTER GRAPHICS AND IMAGE PROCESSING</dc:title>
  <dc:creator>Windows User</dc:creator>
  <cp:lastModifiedBy>admin</cp:lastModifiedBy>
  <cp:revision>265</cp:revision>
  <dcterms:created xsi:type="dcterms:W3CDTF">2020-08-06T03:27:24Z</dcterms:created>
  <dcterms:modified xsi:type="dcterms:W3CDTF">2020-10-19T11:16:42Z</dcterms:modified>
</cp:coreProperties>
</file>